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6" r:id="rId2"/>
    <p:sldId id="257" r:id="rId3"/>
    <p:sldId id="258" r:id="rId4"/>
    <p:sldId id="270" r:id="rId5"/>
    <p:sldId id="259" r:id="rId6"/>
    <p:sldId id="260" r:id="rId7"/>
    <p:sldId id="261" r:id="rId8"/>
    <p:sldId id="262" r:id="rId9"/>
    <p:sldId id="263" r:id="rId10"/>
    <p:sldId id="271" r:id="rId11"/>
    <p:sldId id="272" r:id="rId12"/>
    <p:sldId id="264" r:id="rId13"/>
    <p:sldId id="265" r:id="rId14"/>
    <p:sldId id="266" r:id="rId15"/>
    <p:sldId id="273" r:id="rId16"/>
    <p:sldId id="267" r:id="rId17"/>
    <p:sldId id="274" r:id="rId18"/>
    <p:sldId id="268" r:id="rId19"/>
    <p:sldId id="275" r:id="rId20"/>
    <p:sldId id="269"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2"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8DEAD9-008A-4116-8521-8C68726F024D}" type="datetimeFigureOut">
              <a:rPr lang="en-US" smtClean="0"/>
              <a:t>8/28/2020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4661D3-F8DA-40A9-959E-151FC0030DC3}" type="slidenum">
              <a:rPr lang="en-US" smtClean="0"/>
              <a:t>‹#›</a:t>
            </a:fld>
            <a:endParaRPr lang="en-US"/>
          </a:p>
        </p:txBody>
      </p:sp>
    </p:spTree>
    <p:extLst>
      <p:ext uri="{BB962C8B-B14F-4D97-AF65-F5344CB8AC3E}">
        <p14:creationId xmlns:p14="http://schemas.microsoft.com/office/powerpoint/2010/main" val="96038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8A1E3CDA-94F8-4213-93D1-5A4C205C6937}" type="datetime1">
              <a:rPr lang="en-US" smtClean="0"/>
              <a:t>8/28/2020</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27F41B-E05C-429E-B7CC-F6E7AC172622}" type="datetime1">
              <a:rPr lang="en-US" smtClean="0"/>
              <a:t>8/28/2020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7EF392-9C7F-4F0A-9A52-E90DC2F923C5}" type="datetime1">
              <a:rPr lang="en-US" smtClean="0"/>
              <a:t>8/28/2020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5E605EE9-B289-406D-9070-5007245AE56E}" type="datetime1">
              <a:rPr lang="en-US" smtClean="0"/>
              <a:t>8/28/2020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2C364E-6686-4A38-A123-83E78C09F206}" type="datetime1">
              <a:rPr lang="en-US" smtClean="0"/>
              <a:t>8/28/2020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856AB138-A575-4F88-AC16-91C3BF293C56}" type="datetime1">
              <a:rPr lang="en-US" smtClean="0"/>
              <a:t>8/28/2020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8F5D2523-DC2E-46C8-AAB9-64030217A2A0}" type="datetime1">
              <a:rPr lang="en-US" smtClean="0"/>
              <a:t>8/28/2020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26AE229-78B2-4617-99BA-D5AD29FBA89A}" type="datetime1">
              <a:rPr lang="en-US" smtClean="0"/>
              <a:t>8/28/2020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FE01B1-712C-48C9-BE07-5BB2DCCE5EE8}" type="datetime1">
              <a:rPr lang="en-US" smtClean="0"/>
              <a:t>8/28/2020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F60658-C4E5-43C6-81F4-BD1FC5F90E04}" type="datetime1">
              <a:rPr lang="en-US" smtClean="0"/>
              <a:t>8/28/2020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79B065-3D93-497D-AF3B-F48A670315B4}" type="datetime1">
              <a:rPr lang="en-US" smtClean="0"/>
              <a:t>8/28/2020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518B4856-4731-4FE9-957C-465E440C15BF}" type="datetime1">
              <a:rPr lang="en-US" smtClean="0"/>
              <a:t>8/28/2020</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6F15528-21DE-4FAA-801E-634DDDAF4B2B}" type="slidenum">
              <a:rPr lang="en-US" smtClean="0"/>
              <a:pPr/>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taxguru.in/goods-and-service-tax/cgst-rules-2017-amended-upto-01072017.htm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609601"/>
            <a:ext cx="8229600" cy="3047999"/>
          </a:xfrm>
        </p:spPr>
        <p:txBody>
          <a:bodyPr/>
          <a:lstStyle/>
          <a:p>
            <a:r>
              <a:rPr lang="en-US" dirty="0" smtClean="0"/>
              <a:t>Value of Supply in GST</a:t>
            </a:r>
            <a:endParaRPr lang="en-US" dirty="0"/>
          </a:p>
        </p:txBody>
      </p:sp>
      <p:sp>
        <p:nvSpPr>
          <p:cNvPr id="3" name="Subtitle 2"/>
          <p:cNvSpPr>
            <a:spLocks noGrp="1"/>
          </p:cNvSpPr>
          <p:nvPr>
            <p:ph type="subTitle" idx="1"/>
          </p:nvPr>
        </p:nvSpPr>
        <p:spPr>
          <a:xfrm>
            <a:off x="914400" y="4114800"/>
            <a:ext cx="7467600" cy="1600200"/>
          </a:xfrm>
        </p:spPr>
        <p:txBody>
          <a:bodyPr/>
          <a:lstStyle/>
          <a:p>
            <a:pPr algn="r"/>
            <a:r>
              <a:rPr lang="en-US" b="1" dirty="0" smtClean="0">
                <a:solidFill>
                  <a:srgbClr val="00B050"/>
                </a:solidFill>
                <a:latin typeface="+mn-lt"/>
              </a:rPr>
              <a:t>Presented by</a:t>
            </a:r>
          </a:p>
          <a:p>
            <a:pPr algn="r"/>
            <a:endParaRPr lang="en-US" b="1" dirty="0">
              <a:solidFill>
                <a:srgbClr val="00B050"/>
              </a:solidFill>
              <a:latin typeface="+mn-lt"/>
            </a:endParaRPr>
          </a:p>
          <a:p>
            <a:pPr algn="r"/>
            <a:r>
              <a:rPr lang="en-US" sz="2800" b="1" dirty="0" smtClean="0">
                <a:solidFill>
                  <a:srgbClr val="00B050"/>
                </a:solidFill>
                <a:latin typeface="+mn-lt"/>
              </a:rPr>
              <a:t>PAMS Professional Group</a:t>
            </a:r>
          </a:p>
          <a:p>
            <a:endParaRPr lang="en-US" dirty="0"/>
          </a:p>
        </p:txBody>
      </p:sp>
      <p:sp>
        <p:nvSpPr>
          <p:cNvPr id="4" name="Slide Number Placeholder 3"/>
          <p:cNvSpPr>
            <a:spLocks noGrp="1"/>
          </p:cNvSpPr>
          <p:nvPr>
            <p:ph type="sldNum" sz="quarter" idx="11"/>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8846778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763000" cy="762000"/>
          </a:xfrm>
        </p:spPr>
        <p:txBody>
          <a:bodyPr/>
          <a:lstStyle/>
          <a:p>
            <a:r>
              <a:rPr lang="en-US" sz="4000" dirty="0"/>
              <a:t>Example</a:t>
            </a:r>
            <a:endParaRPr lang="en-US" sz="4000" dirty="0"/>
          </a:p>
        </p:txBody>
      </p:sp>
      <p:sp>
        <p:nvSpPr>
          <p:cNvPr id="3" name="Content Placeholder 2"/>
          <p:cNvSpPr>
            <a:spLocks noGrp="1"/>
          </p:cNvSpPr>
          <p:nvPr>
            <p:ph idx="1"/>
          </p:nvPr>
        </p:nvSpPr>
        <p:spPr>
          <a:xfrm>
            <a:off x="152400" y="838200"/>
            <a:ext cx="8839200" cy="5638800"/>
          </a:xfrm>
        </p:spPr>
        <p:txBody>
          <a:bodyPr>
            <a:normAutofit/>
          </a:bodyPr>
          <a:lstStyle/>
          <a:p>
            <a:pPr algn="just"/>
            <a:r>
              <a:rPr lang="en-US" dirty="0" smtClean="0">
                <a:solidFill>
                  <a:srgbClr val="00B050"/>
                </a:solidFill>
                <a:latin typeface="Perpetua" panose="02020502060401020303" pitchFamily="18" charset="0"/>
              </a:rPr>
              <a:t>ABC </a:t>
            </a:r>
            <a:r>
              <a:rPr lang="en-US" dirty="0">
                <a:solidFill>
                  <a:srgbClr val="00B050"/>
                </a:solidFill>
                <a:latin typeface="Perpetua" panose="02020502060401020303" pitchFamily="18" charset="0"/>
              </a:rPr>
              <a:t>Ltd has provided the following details regarding sale of machinery supplied by it to XYZ Ltd </a:t>
            </a:r>
            <a:r>
              <a:rPr lang="en-US" dirty="0" smtClean="0">
                <a:solidFill>
                  <a:srgbClr val="00B050"/>
                </a:solidFill>
                <a:latin typeface="Perpetua" panose="02020502060401020303" pitchFamily="18" charset="0"/>
              </a:rPr>
              <a:t>:</a:t>
            </a:r>
          </a:p>
          <a:p>
            <a:pPr algn="just"/>
            <a:endParaRPr lang="en-US" dirty="0" smtClean="0">
              <a:solidFill>
                <a:srgbClr val="00B050"/>
              </a:solidFill>
              <a:latin typeface="Perpetua" panose="02020502060401020303" pitchFamily="18" charset="0"/>
            </a:endParaRPr>
          </a:p>
          <a:p>
            <a:pPr algn="just"/>
            <a:endParaRPr lang="en-US" dirty="0">
              <a:solidFill>
                <a:srgbClr val="00B050"/>
              </a:solidFill>
              <a:latin typeface="Perpetua" panose="02020502060401020303" pitchFamily="18" charset="0"/>
            </a:endParaRPr>
          </a:p>
          <a:p>
            <a:pPr algn="just"/>
            <a:endParaRPr lang="en-US" dirty="0" smtClean="0">
              <a:solidFill>
                <a:srgbClr val="00B050"/>
              </a:solidFill>
              <a:latin typeface="Perpetua" panose="02020502060401020303" pitchFamily="18" charset="0"/>
            </a:endParaRPr>
          </a:p>
          <a:p>
            <a:pPr algn="just"/>
            <a:endParaRPr lang="en-US" dirty="0">
              <a:solidFill>
                <a:srgbClr val="00B050"/>
              </a:solidFill>
              <a:latin typeface="Perpetua" panose="02020502060401020303" pitchFamily="18" charset="0"/>
            </a:endParaRPr>
          </a:p>
          <a:p>
            <a:pPr algn="just"/>
            <a:endParaRPr lang="en-US" dirty="0" smtClean="0">
              <a:solidFill>
                <a:srgbClr val="00B050"/>
              </a:solidFill>
              <a:latin typeface="Perpetua" panose="02020502060401020303" pitchFamily="18" charset="0"/>
            </a:endParaRPr>
          </a:p>
          <a:p>
            <a:pPr algn="just"/>
            <a:endParaRPr lang="en-US" dirty="0">
              <a:solidFill>
                <a:srgbClr val="00B050"/>
              </a:solidFill>
              <a:latin typeface="Perpetua" panose="02020502060401020303" pitchFamily="18" charset="0"/>
            </a:endParaRPr>
          </a:p>
          <a:p>
            <a:pPr algn="just"/>
            <a:endParaRPr lang="en-US" dirty="0" smtClean="0">
              <a:solidFill>
                <a:srgbClr val="00B050"/>
              </a:solidFill>
              <a:latin typeface="Perpetua" panose="02020502060401020303" pitchFamily="18" charset="0"/>
            </a:endParaRPr>
          </a:p>
          <a:p>
            <a:pPr algn="just"/>
            <a:endParaRPr lang="en-US" dirty="0" smtClean="0">
              <a:solidFill>
                <a:srgbClr val="00B050"/>
              </a:solidFill>
              <a:latin typeface="Perpetua" panose="02020502060401020303" pitchFamily="18" charset="0"/>
            </a:endParaRPr>
          </a:p>
          <a:p>
            <a:pPr algn="just"/>
            <a:r>
              <a:rPr lang="en-US" sz="2000" dirty="0" smtClean="0">
                <a:solidFill>
                  <a:srgbClr val="00B050"/>
                </a:solidFill>
                <a:latin typeface="Perpetua" panose="02020502060401020303" pitchFamily="18" charset="0"/>
              </a:rPr>
              <a:t>A </a:t>
            </a:r>
            <a:r>
              <a:rPr lang="en-US" sz="2000" dirty="0">
                <a:solidFill>
                  <a:srgbClr val="00B050"/>
                </a:solidFill>
                <a:latin typeface="Perpetua" panose="02020502060401020303" pitchFamily="18" charset="0"/>
              </a:rPr>
              <a:t>cash discount of 1% on the list price was agreed to be offered to XYZ Ltd if it agreed to make immediate payment. </a:t>
            </a:r>
            <a:r>
              <a:rPr lang="en-US" sz="2000" dirty="0">
                <a:solidFill>
                  <a:srgbClr val="00B050"/>
                </a:solidFill>
                <a:latin typeface="Perpetua" panose="02020502060401020303" pitchFamily="18" charset="0"/>
              </a:rPr>
              <a:t>As XYZ makes the payment, determine the value of such supply.</a:t>
            </a:r>
            <a:endParaRPr lang="en-US" sz="2000" dirty="0">
              <a:solidFill>
                <a:srgbClr val="00B050"/>
              </a:solidFill>
              <a:latin typeface="Perpetua" panose="02020502060401020303" pitchFamily="18" charset="0"/>
            </a:endParaRPr>
          </a:p>
          <a:p>
            <a:pPr algn="just"/>
            <a:endParaRPr lang="en-US" dirty="0">
              <a:solidFill>
                <a:srgbClr val="00B050"/>
              </a:solidFill>
              <a:latin typeface="Perpetua" panose="02020502060401020303"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304627638"/>
              </p:ext>
            </p:extLst>
          </p:nvPr>
        </p:nvGraphicFramePr>
        <p:xfrm>
          <a:off x="533400" y="1981200"/>
          <a:ext cx="8153400" cy="3048000"/>
        </p:xfrm>
        <a:graphic>
          <a:graphicData uri="http://schemas.openxmlformats.org/drawingml/2006/table">
            <a:tbl>
              <a:tblPr/>
              <a:tblGrid>
                <a:gridCol w="6720562"/>
                <a:gridCol w="1432838"/>
              </a:tblGrid>
              <a:tr h="508000">
                <a:tc>
                  <a:txBody>
                    <a:bodyPr/>
                    <a:lstStyle/>
                    <a:p>
                      <a:pPr marL="0" algn="l" defTabSz="914400" rtl="0" eaLnBrk="1" fontAlgn="t" latinLnBrk="0" hangingPunct="1"/>
                      <a:r>
                        <a:rPr lang="en-US" sz="2000" b="1" kern="1200" dirty="0">
                          <a:solidFill>
                            <a:srgbClr val="00B050"/>
                          </a:solidFill>
                          <a:latin typeface="Perpetua" panose="02020502060401020303" pitchFamily="18" charset="0"/>
                          <a:ea typeface="+mn-ea"/>
                          <a:cs typeface="+mn-cs"/>
                        </a:rPr>
                        <a:t>Particulars</a:t>
                      </a:r>
                    </a:p>
                  </a:txBody>
                  <a:tcPr marL="16135" marR="16135" marT="16135" marB="16135">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marL="0" algn="ctr" defTabSz="914400" rtl="0" eaLnBrk="1" fontAlgn="t" latinLnBrk="0" hangingPunct="1"/>
                      <a:r>
                        <a:rPr lang="en-US" sz="2000" b="1" kern="1200" dirty="0">
                          <a:solidFill>
                            <a:srgbClr val="00B050"/>
                          </a:solidFill>
                          <a:latin typeface="Perpetua" panose="02020502060401020303" pitchFamily="18" charset="0"/>
                          <a:ea typeface="+mn-ea"/>
                          <a:cs typeface="+mn-cs"/>
                        </a:rPr>
                        <a:t>Amount</a:t>
                      </a:r>
                    </a:p>
                  </a:txBody>
                  <a:tcPr marL="16135" marR="16135" marT="16135" marB="1613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508000">
                <a:tc>
                  <a:txBody>
                    <a:bodyPr/>
                    <a:lstStyle/>
                    <a:p>
                      <a:pPr marL="0" algn="l" defTabSz="914400" rtl="0" eaLnBrk="1" fontAlgn="t" latinLnBrk="0" hangingPunct="1"/>
                      <a:r>
                        <a:rPr lang="en-US" sz="2000" kern="1200" dirty="0">
                          <a:solidFill>
                            <a:srgbClr val="00B050"/>
                          </a:solidFill>
                          <a:latin typeface="Perpetua" panose="02020502060401020303" pitchFamily="18" charset="0"/>
                          <a:ea typeface="+mn-ea"/>
                          <a:cs typeface="+mn-cs"/>
                        </a:rPr>
                        <a:t>List price of goods (excluding taxes and discounts)</a:t>
                      </a:r>
                    </a:p>
                  </a:txBody>
                  <a:tcPr marL="16135" marR="16135" marT="16135" marB="16135">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en-US" sz="2000" kern="1200" dirty="0">
                          <a:solidFill>
                            <a:srgbClr val="00B050"/>
                          </a:solidFill>
                          <a:latin typeface="Perpetua" panose="02020502060401020303" pitchFamily="18" charset="0"/>
                          <a:ea typeface="+mn-ea"/>
                          <a:cs typeface="+mn-cs"/>
                        </a:rPr>
                        <a:t>70000</a:t>
                      </a:r>
                    </a:p>
                  </a:txBody>
                  <a:tcPr marL="16135" marR="16135" marT="16135" marB="1613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508000">
                <a:tc>
                  <a:txBody>
                    <a:bodyPr/>
                    <a:lstStyle/>
                    <a:p>
                      <a:pPr marL="0" algn="l" defTabSz="914400" rtl="0" eaLnBrk="1" fontAlgn="t" latinLnBrk="0" hangingPunct="1"/>
                      <a:r>
                        <a:rPr lang="en-US" sz="2000" kern="1200" dirty="0">
                          <a:solidFill>
                            <a:srgbClr val="00B050"/>
                          </a:solidFill>
                          <a:latin typeface="Perpetua" panose="02020502060401020303" pitchFamily="18" charset="0"/>
                          <a:ea typeface="+mn-ea"/>
                          <a:cs typeface="+mn-cs"/>
                        </a:rPr>
                        <a:t>Packing charges at the request of customer</a:t>
                      </a:r>
                    </a:p>
                  </a:txBody>
                  <a:tcPr marL="16135" marR="16135" marT="16135" marB="16135">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marL="0" algn="ctr" defTabSz="914400" rtl="0" eaLnBrk="1" fontAlgn="t" latinLnBrk="0" hangingPunct="1"/>
                      <a:r>
                        <a:rPr lang="en-US" sz="2000" kern="1200" dirty="0">
                          <a:solidFill>
                            <a:srgbClr val="00B050"/>
                          </a:solidFill>
                          <a:latin typeface="Perpetua" panose="02020502060401020303" pitchFamily="18" charset="0"/>
                          <a:ea typeface="+mn-ea"/>
                          <a:cs typeface="+mn-cs"/>
                        </a:rPr>
                        <a:t>5000</a:t>
                      </a:r>
                    </a:p>
                  </a:txBody>
                  <a:tcPr marL="16135" marR="16135" marT="16135" marB="1613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508000">
                <a:tc>
                  <a:txBody>
                    <a:bodyPr/>
                    <a:lstStyle/>
                    <a:p>
                      <a:pPr marL="0" algn="l" defTabSz="914400" rtl="0" eaLnBrk="1" fontAlgn="t" latinLnBrk="0" hangingPunct="1"/>
                      <a:r>
                        <a:rPr lang="en-US" sz="2000" kern="1200" dirty="0">
                          <a:solidFill>
                            <a:srgbClr val="00B050"/>
                          </a:solidFill>
                          <a:latin typeface="Perpetua" panose="02020502060401020303" pitchFamily="18" charset="0"/>
                          <a:ea typeface="+mn-ea"/>
                          <a:cs typeface="+mn-cs"/>
                        </a:rPr>
                        <a:t>Municipal taxes levied on such sale</a:t>
                      </a:r>
                    </a:p>
                  </a:txBody>
                  <a:tcPr marL="16135" marR="16135" marT="16135" marB="16135">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en-US" sz="2000" kern="1200" dirty="0">
                          <a:solidFill>
                            <a:srgbClr val="00B050"/>
                          </a:solidFill>
                          <a:latin typeface="Perpetua" panose="02020502060401020303" pitchFamily="18" charset="0"/>
                          <a:ea typeface="+mn-ea"/>
                          <a:cs typeface="+mn-cs"/>
                        </a:rPr>
                        <a:t>2000</a:t>
                      </a:r>
                    </a:p>
                  </a:txBody>
                  <a:tcPr marL="16135" marR="16135" marT="16135" marB="1613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508000">
                <a:tc>
                  <a:txBody>
                    <a:bodyPr/>
                    <a:lstStyle/>
                    <a:p>
                      <a:pPr marL="0" algn="l" defTabSz="914400" rtl="0" eaLnBrk="1" fontAlgn="t" latinLnBrk="0" hangingPunct="1"/>
                      <a:r>
                        <a:rPr lang="en-US" sz="2000" kern="1200" dirty="0">
                          <a:solidFill>
                            <a:srgbClr val="00B050"/>
                          </a:solidFill>
                          <a:latin typeface="Perpetua" panose="02020502060401020303" pitchFamily="18" charset="0"/>
                          <a:ea typeface="+mn-ea"/>
                          <a:cs typeface="+mn-cs"/>
                        </a:rPr>
                        <a:t>Subsidy received from Central Government</a:t>
                      </a:r>
                    </a:p>
                  </a:txBody>
                  <a:tcPr marL="16135" marR="16135" marT="16135" marB="16135">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marL="0" algn="ctr" defTabSz="914400" rtl="0" eaLnBrk="1" fontAlgn="t" latinLnBrk="0" hangingPunct="1"/>
                      <a:r>
                        <a:rPr lang="en-US" sz="2000" kern="1200" dirty="0">
                          <a:solidFill>
                            <a:srgbClr val="00B050"/>
                          </a:solidFill>
                          <a:latin typeface="Perpetua" panose="02020502060401020303" pitchFamily="18" charset="0"/>
                          <a:ea typeface="+mn-ea"/>
                          <a:cs typeface="+mn-cs"/>
                        </a:rPr>
                        <a:t>1000</a:t>
                      </a:r>
                    </a:p>
                  </a:txBody>
                  <a:tcPr marL="16135" marR="16135" marT="16135" marB="1613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508000">
                <a:tc>
                  <a:txBody>
                    <a:bodyPr/>
                    <a:lstStyle/>
                    <a:p>
                      <a:pPr marL="0" algn="l" defTabSz="914400" rtl="0" eaLnBrk="1" fontAlgn="t" latinLnBrk="0" hangingPunct="1"/>
                      <a:r>
                        <a:rPr lang="en-US" sz="2000" kern="1200" dirty="0">
                          <a:solidFill>
                            <a:srgbClr val="00B050"/>
                          </a:solidFill>
                          <a:latin typeface="Perpetua" panose="02020502060401020303" pitchFamily="18" charset="0"/>
                          <a:ea typeface="+mn-ea"/>
                          <a:cs typeface="+mn-cs"/>
                        </a:rPr>
                        <a:t>Freight and insurance from place of removal to the supplier’s premises</a:t>
                      </a:r>
                    </a:p>
                  </a:txBody>
                  <a:tcPr marL="16135" marR="16135" marT="16135" marB="16135">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en-US" sz="2000" kern="1200" dirty="0">
                          <a:solidFill>
                            <a:srgbClr val="00B050"/>
                          </a:solidFill>
                          <a:latin typeface="Perpetua" panose="02020502060401020303" pitchFamily="18" charset="0"/>
                          <a:ea typeface="+mn-ea"/>
                          <a:cs typeface="+mn-cs"/>
                        </a:rPr>
                        <a:t>750</a:t>
                      </a:r>
                    </a:p>
                  </a:txBody>
                  <a:tcPr marL="16135" marR="16135" marT="16135" marB="1613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2202780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915400" cy="762000"/>
          </a:xfrm>
        </p:spPr>
        <p:txBody>
          <a:bodyPr/>
          <a:lstStyle/>
          <a:p>
            <a:r>
              <a:rPr lang="en-US" sz="4000" dirty="0"/>
              <a:t>Example</a:t>
            </a:r>
            <a:endParaRPr lang="en-US" sz="4000" dirty="0"/>
          </a:p>
        </p:txBody>
      </p:sp>
      <p:sp>
        <p:nvSpPr>
          <p:cNvPr id="3" name="Content Placeholder 2"/>
          <p:cNvSpPr>
            <a:spLocks noGrp="1"/>
          </p:cNvSpPr>
          <p:nvPr>
            <p:ph idx="1"/>
          </p:nvPr>
        </p:nvSpPr>
        <p:spPr>
          <a:xfrm>
            <a:off x="152400" y="762000"/>
            <a:ext cx="8839200" cy="5715000"/>
          </a:xfrm>
        </p:spPr>
        <p:txBody>
          <a:bodyPr>
            <a:normAutofit/>
          </a:bodyPr>
          <a:lstStyle/>
          <a:p>
            <a:r>
              <a:rPr lang="en-US" dirty="0">
                <a:solidFill>
                  <a:srgbClr val="00B050"/>
                </a:solidFill>
                <a:latin typeface="Perpetua" panose="02020502060401020303" pitchFamily="18" charset="0"/>
              </a:rPr>
              <a:t>Solution</a:t>
            </a:r>
            <a:r>
              <a:rPr lang="en-US" dirty="0" smtClean="0">
                <a:solidFill>
                  <a:srgbClr val="00B050"/>
                </a:solidFill>
                <a:latin typeface="Perpetua" panose="02020502060401020303" pitchFamily="18" charset="0"/>
              </a:rPr>
              <a:t>:</a:t>
            </a:r>
          </a:p>
          <a:p>
            <a:endParaRPr lang="en-US" dirty="0">
              <a:solidFill>
                <a:srgbClr val="00B050"/>
              </a:solidFill>
              <a:latin typeface="Perpetua" panose="02020502060401020303"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376541350"/>
              </p:ext>
            </p:extLst>
          </p:nvPr>
        </p:nvGraphicFramePr>
        <p:xfrm>
          <a:off x="457200" y="1371600"/>
          <a:ext cx="8382000" cy="4495803"/>
        </p:xfrm>
        <a:graphic>
          <a:graphicData uri="http://schemas.openxmlformats.org/drawingml/2006/table">
            <a:tbl>
              <a:tblPr/>
              <a:tblGrid>
                <a:gridCol w="5486400"/>
                <a:gridCol w="1512690"/>
                <a:gridCol w="1382910"/>
              </a:tblGrid>
              <a:tr h="695861">
                <a:tc>
                  <a:txBody>
                    <a:bodyPr/>
                    <a:lstStyle/>
                    <a:p>
                      <a:pPr algn="l" fontAlgn="t"/>
                      <a:r>
                        <a:rPr lang="en-US" sz="2000" b="1" dirty="0">
                          <a:solidFill>
                            <a:srgbClr val="00B050"/>
                          </a:solidFill>
                          <a:effectLst/>
                          <a:latin typeface="Perpetua" panose="02020502060401020303" pitchFamily="18" charset="0"/>
                        </a:rPr>
                        <a:t>Particulars</a:t>
                      </a:r>
                      <a:endParaRPr lang="en-US" sz="2000" dirty="0">
                        <a:solidFill>
                          <a:srgbClr val="00B050"/>
                        </a:solidFill>
                        <a:effectLst/>
                        <a:latin typeface="Perpetua" panose="02020502060401020303" pitchFamily="18" charset="0"/>
                      </a:endParaRPr>
                    </a:p>
                  </a:txBody>
                  <a:tcPr marL="9088" marR="9088" marT="9088" marB="9088">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2000" b="1">
                          <a:solidFill>
                            <a:srgbClr val="00B050"/>
                          </a:solidFill>
                          <a:effectLst/>
                          <a:latin typeface="Perpetua" panose="02020502060401020303" pitchFamily="18" charset="0"/>
                        </a:rPr>
                        <a:t>Section reference</a:t>
                      </a:r>
                      <a:endParaRPr lang="en-US" sz="2000">
                        <a:solidFill>
                          <a:srgbClr val="00B050"/>
                        </a:solidFill>
                        <a:effectLst/>
                        <a:latin typeface="Perpetua" panose="02020502060401020303" pitchFamily="18" charset="0"/>
                      </a:endParaRPr>
                    </a:p>
                  </a:txBody>
                  <a:tcPr marL="9088" marR="9088" marT="9088" marB="908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2000" b="1">
                          <a:solidFill>
                            <a:srgbClr val="00B050"/>
                          </a:solidFill>
                          <a:effectLst/>
                          <a:latin typeface="Perpetua" panose="02020502060401020303" pitchFamily="18" charset="0"/>
                        </a:rPr>
                        <a:t>Amount</a:t>
                      </a:r>
                      <a:endParaRPr lang="en-US" sz="2000">
                        <a:solidFill>
                          <a:srgbClr val="00B050"/>
                        </a:solidFill>
                        <a:effectLst/>
                        <a:latin typeface="Perpetua" panose="02020502060401020303" pitchFamily="18" charset="0"/>
                      </a:endParaRPr>
                    </a:p>
                  </a:txBody>
                  <a:tcPr marL="9088" marR="9088" marT="9088" marB="908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592198">
                <a:tc>
                  <a:txBody>
                    <a:bodyPr/>
                    <a:lstStyle/>
                    <a:p>
                      <a:pPr algn="l" fontAlgn="t"/>
                      <a:r>
                        <a:rPr lang="en-US" sz="2000" dirty="0">
                          <a:solidFill>
                            <a:srgbClr val="00B050"/>
                          </a:solidFill>
                          <a:effectLst/>
                          <a:latin typeface="Perpetua" panose="02020502060401020303" pitchFamily="18" charset="0"/>
                        </a:rPr>
                        <a:t>List price of goods (excluding taxes and discounts)</a:t>
                      </a:r>
                    </a:p>
                  </a:txBody>
                  <a:tcPr marL="9088" marR="9088" marT="9088" marB="9088">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2000" dirty="0">
                          <a:solidFill>
                            <a:srgbClr val="00B050"/>
                          </a:solidFill>
                          <a:effectLst/>
                          <a:latin typeface="Perpetua" panose="02020502060401020303" pitchFamily="18" charset="0"/>
                        </a:rPr>
                        <a:t>15(1)</a:t>
                      </a:r>
                    </a:p>
                  </a:txBody>
                  <a:tcPr marL="9088" marR="9088" marT="9088" marB="908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2000">
                          <a:solidFill>
                            <a:srgbClr val="00B050"/>
                          </a:solidFill>
                          <a:effectLst/>
                          <a:latin typeface="Perpetua" panose="02020502060401020303" pitchFamily="18" charset="0"/>
                        </a:rPr>
                        <a:t>70000</a:t>
                      </a:r>
                    </a:p>
                  </a:txBody>
                  <a:tcPr marL="9088" marR="9088" marT="9088" marB="908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534624">
                <a:tc>
                  <a:txBody>
                    <a:bodyPr/>
                    <a:lstStyle/>
                    <a:p>
                      <a:pPr algn="l" fontAlgn="t"/>
                      <a:r>
                        <a:rPr lang="en-US" sz="2000" b="1" dirty="0">
                          <a:solidFill>
                            <a:srgbClr val="00B050"/>
                          </a:solidFill>
                          <a:effectLst/>
                          <a:latin typeface="Perpetua" panose="02020502060401020303" pitchFamily="18" charset="0"/>
                        </a:rPr>
                        <a:t>Add</a:t>
                      </a:r>
                      <a:r>
                        <a:rPr lang="en-US" sz="2000" b="1" dirty="0" smtClean="0">
                          <a:solidFill>
                            <a:srgbClr val="00B050"/>
                          </a:solidFill>
                          <a:effectLst/>
                          <a:latin typeface="Perpetua" panose="02020502060401020303" pitchFamily="18" charset="0"/>
                        </a:rPr>
                        <a:t>: </a:t>
                      </a:r>
                      <a:r>
                        <a:rPr lang="en-US" sz="2000" dirty="0" smtClean="0">
                          <a:solidFill>
                            <a:srgbClr val="00B050"/>
                          </a:solidFill>
                          <a:effectLst/>
                          <a:latin typeface="Perpetua" panose="02020502060401020303" pitchFamily="18" charset="0"/>
                        </a:rPr>
                        <a:t>Packing </a:t>
                      </a:r>
                      <a:r>
                        <a:rPr lang="en-US" sz="2000" dirty="0">
                          <a:solidFill>
                            <a:srgbClr val="00B050"/>
                          </a:solidFill>
                          <a:effectLst/>
                          <a:latin typeface="Perpetua" panose="02020502060401020303" pitchFamily="18" charset="0"/>
                        </a:rPr>
                        <a:t>charges at the request of customer</a:t>
                      </a:r>
                    </a:p>
                  </a:txBody>
                  <a:tcPr marL="9088" marR="9088" marT="9088" marB="9088">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2000">
                          <a:solidFill>
                            <a:srgbClr val="00B050"/>
                          </a:solidFill>
                          <a:effectLst/>
                          <a:latin typeface="Perpetua" panose="02020502060401020303" pitchFamily="18" charset="0"/>
                        </a:rPr>
                        <a:t>15(2)(c)</a:t>
                      </a:r>
                    </a:p>
                  </a:txBody>
                  <a:tcPr marL="9088" marR="9088" marT="9088" marB="908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2000">
                          <a:solidFill>
                            <a:srgbClr val="00B050"/>
                          </a:solidFill>
                          <a:effectLst/>
                          <a:latin typeface="Perpetua" panose="02020502060401020303" pitchFamily="18" charset="0"/>
                        </a:rPr>
                        <a:t>5000</a:t>
                      </a:r>
                    </a:p>
                  </a:txBody>
                  <a:tcPr marL="9088" marR="9088" marT="9088" marB="908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534624">
                <a:tc>
                  <a:txBody>
                    <a:bodyPr/>
                    <a:lstStyle/>
                    <a:p>
                      <a:pPr algn="l" fontAlgn="t"/>
                      <a:r>
                        <a:rPr lang="en-US" sz="2000" dirty="0">
                          <a:solidFill>
                            <a:srgbClr val="00B050"/>
                          </a:solidFill>
                          <a:effectLst/>
                          <a:latin typeface="Perpetua" panose="02020502060401020303" pitchFamily="18" charset="0"/>
                        </a:rPr>
                        <a:t>Municipal taxes levied on such sale</a:t>
                      </a:r>
                    </a:p>
                  </a:txBody>
                  <a:tcPr marL="9088" marR="9088" marT="9088" marB="9088">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2000">
                          <a:solidFill>
                            <a:srgbClr val="00B050"/>
                          </a:solidFill>
                          <a:effectLst/>
                          <a:latin typeface="Perpetua" panose="02020502060401020303" pitchFamily="18" charset="0"/>
                        </a:rPr>
                        <a:t>15(2)(a)</a:t>
                      </a:r>
                    </a:p>
                  </a:txBody>
                  <a:tcPr marL="9088" marR="9088" marT="9088" marB="908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2000">
                          <a:solidFill>
                            <a:srgbClr val="00B050"/>
                          </a:solidFill>
                          <a:effectLst/>
                          <a:latin typeface="Perpetua" panose="02020502060401020303" pitchFamily="18" charset="0"/>
                        </a:rPr>
                        <a:t>2000</a:t>
                      </a:r>
                    </a:p>
                  </a:txBody>
                  <a:tcPr marL="9088" marR="9088" marT="9088" marB="908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534624">
                <a:tc>
                  <a:txBody>
                    <a:bodyPr/>
                    <a:lstStyle/>
                    <a:p>
                      <a:pPr algn="l" fontAlgn="t"/>
                      <a:r>
                        <a:rPr lang="en-US" sz="2000" dirty="0">
                          <a:solidFill>
                            <a:srgbClr val="00B050"/>
                          </a:solidFill>
                          <a:effectLst/>
                          <a:latin typeface="Perpetua" panose="02020502060401020303" pitchFamily="18" charset="0"/>
                        </a:rPr>
                        <a:t>Subsidy received from Central Government</a:t>
                      </a:r>
                    </a:p>
                  </a:txBody>
                  <a:tcPr marL="9088" marR="9088" marT="9088" marB="9088">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2000" dirty="0">
                          <a:solidFill>
                            <a:srgbClr val="00B050"/>
                          </a:solidFill>
                          <a:effectLst/>
                          <a:latin typeface="Perpetua" panose="02020502060401020303" pitchFamily="18" charset="0"/>
                        </a:rPr>
                        <a:t>15(2)(e)</a:t>
                      </a:r>
                    </a:p>
                  </a:txBody>
                  <a:tcPr marL="9088" marR="9088" marT="9088" marB="908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2000">
                          <a:solidFill>
                            <a:srgbClr val="00B050"/>
                          </a:solidFill>
                          <a:effectLst/>
                          <a:latin typeface="Perpetua" panose="02020502060401020303" pitchFamily="18" charset="0"/>
                        </a:rPr>
                        <a:t>Nil</a:t>
                      </a:r>
                    </a:p>
                  </a:txBody>
                  <a:tcPr marL="9088" marR="9088" marT="9088" marB="908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534624">
                <a:tc>
                  <a:txBody>
                    <a:bodyPr/>
                    <a:lstStyle/>
                    <a:p>
                      <a:pPr algn="l" fontAlgn="t"/>
                      <a:r>
                        <a:rPr lang="en-US" sz="2000" dirty="0">
                          <a:solidFill>
                            <a:srgbClr val="00B050"/>
                          </a:solidFill>
                          <a:effectLst/>
                          <a:latin typeface="Perpetua" panose="02020502060401020303" pitchFamily="18" charset="0"/>
                        </a:rPr>
                        <a:t>Freight and insurance to the supplier’s premises</a:t>
                      </a:r>
                    </a:p>
                  </a:txBody>
                  <a:tcPr marL="9088" marR="9088" marT="9088" marB="9088">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2000">
                          <a:solidFill>
                            <a:srgbClr val="00B050"/>
                          </a:solidFill>
                          <a:effectLst/>
                          <a:latin typeface="Perpetua" panose="02020502060401020303" pitchFamily="18" charset="0"/>
                        </a:rPr>
                        <a:t>15(2)(c)</a:t>
                      </a:r>
                    </a:p>
                  </a:txBody>
                  <a:tcPr marL="9088" marR="9088" marT="9088" marB="908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2000">
                          <a:solidFill>
                            <a:srgbClr val="00B050"/>
                          </a:solidFill>
                          <a:effectLst/>
                          <a:latin typeface="Perpetua" panose="02020502060401020303" pitchFamily="18" charset="0"/>
                        </a:rPr>
                        <a:t>750</a:t>
                      </a:r>
                    </a:p>
                  </a:txBody>
                  <a:tcPr marL="9088" marR="9088" marT="9088" marB="908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534624">
                <a:tc>
                  <a:txBody>
                    <a:bodyPr/>
                    <a:lstStyle/>
                    <a:p>
                      <a:pPr algn="l" fontAlgn="t"/>
                      <a:r>
                        <a:rPr lang="en-US" sz="2000" b="1" dirty="0">
                          <a:solidFill>
                            <a:srgbClr val="00B050"/>
                          </a:solidFill>
                          <a:effectLst/>
                          <a:latin typeface="Perpetua" panose="02020502060401020303" pitchFamily="18" charset="0"/>
                        </a:rPr>
                        <a:t>Less</a:t>
                      </a:r>
                      <a:r>
                        <a:rPr lang="en-US" sz="2000" b="1" dirty="0" smtClean="0">
                          <a:solidFill>
                            <a:srgbClr val="00B050"/>
                          </a:solidFill>
                          <a:effectLst/>
                          <a:latin typeface="Perpetua" panose="02020502060401020303" pitchFamily="18" charset="0"/>
                        </a:rPr>
                        <a:t>: </a:t>
                      </a:r>
                      <a:r>
                        <a:rPr lang="en-US" sz="2000" dirty="0" smtClean="0">
                          <a:solidFill>
                            <a:srgbClr val="00B050"/>
                          </a:solidFill>
                          <a:effectLst/>
                          <a:latin typeface="Perpetua" panose="02020502060401020303" pitchFamily="18" charset="0"/>
                        </a:rPr>
                        <a:t>Cash </a:t>
                      </a:r>
                      <a:r>
                        <a:rPr lang="en-US" sz="2000" dirty="0">
                          <a:solidFill>
                            <a:srgbClr val="00B050"/>
                          </a:solidFill>
                          <a:effectLst/>
                          <a:latin typeface="Perpetua" panose="02020502060401020303" pitchFamily="18" charset="0"/>
                        </a:rPr>
                        <a:t>discount @ 1% on list price</a:t>
                      </a:r>
                    </a:p>
                  </a:txBody>
                  <a:tcPr marL="9088" marR="9088" marT="9088" marB="9088">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2000" dirty="0">
                          <a:solidFill>
                            <a:srgbClr val="00B050"/>
                          </a:solidFill>
                          <a:effectLst/>
                          <a:latin typeface="Perpetua" panose="02020502060401020303" pitchFamily="18" charset="0"/>
                        </a:rPr>
                        <a:t>15(3)(a)</a:t>
                      </a:r>
                    </a:p>
                  </a:txBody>
                  <a:tcPr marL="9088" marR="9088" marT="9088" marB="908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2000" dirty="0">
                          <a:solidFill>
                            <a:srgbClr val="00B050"/>
                          </a:solidFill>
                          <a:effectLst/>
                          <a:latin typeface="Perpetua" panose="02020502060401020303" pitchFamily="18" charset="0"/>
                        </a:rPr>
                        <a:t>(700)</a:t>
                      </a:r>
                    </a:p>
                  </a:txBody>
                  <a:tcPr marL="9088" marR="9088" marT="9088" marB="908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534624">
                <a:tc>
                  <a:txBody>
                    <a:bodyPr/>
                    <a:lstStyle/>
                    <a:p>
                      <a:pPr algn="l" fontAlgn="t"/>
                      <a:endParaRPr lang="en-US" sz="2000" dirty="0">
                        <a:solidFill>
                          <a:srgbClr val="00B050"/>
                        </a:solidFill>
                        <a:effectLst/>
                        <a:latin typeface="Perpetua" panose="02020502060401020303" pitchFamily="18" charset="0"/>
                      </a:endParaRPr>
                    </a:p>
                  </a:txBody>
                  <a:tcPr marL="9088" marR="9088" marT="9088" marB="9088">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endParaRPr lang="en-US" sz="2000" dirty="0">
                        <a:solidFill>
                          <a:srgbClr val="00B050"/>
                        </a:solidFill>
                        <a:effectLst/>
                        <a:latin typeface="Perpetua" panose="02020502060401020303" pitchFamily="18" charset="0"/>
                      </a:endParaRPr>
                    </a:p>
                  </a:txBody>
                  <a:tcPr marL="9088" marR="9088" marT="9088" marB="908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2000" b="1" dirty="0">
                          <a:solidFill>
                            <a:srgbClr val="00B050"/>
                          </a:solidFill>
                          <a:effectLst/>
                          <a:latin typeface="Perpetua" panose="02020502060401020303" pitchFamily="18" charset="0"/>
                        </a:rPr>
                        <a:t>77050/-</a:t>
                      </a:r>
                      <a:endParaRPr lang="en-US" sz="2000" dirty="0">
                        <a:solidFill>
                          <a:srgbClr val="00B050"/>
                        </a:solidFill>
                        <a:effectLst/>
                        <a:latin typeface="Perpetua" panose="02020502060401020303" pitchFamily="18" charset="0"/>
                      </a:endParaRPr>
                    </a:p>
                  </a:txBody>
                  <a:tcPr marL="9088" marR="9088" marT="9088" marB="908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4273716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1371600"/>
          </a:xfrm>
        </p:spPr>
        <p:txBody>
          <a:bodyPr/>
          <a:lstStyle/>
          <a:p>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smtClean="0"/>
              <a:t>Value </a:t>
            </a:r>
            <a:r>
              <a:rPr lang="en-US" sz="4000" dirty="0"/>
              <a:t>cannot be </a:t>
            </a:r>
            <a:r>
              <a:rPr lang="en-US" sz="4000" dirty="0"/>
              <a:t>determined </a:t>
            </a:r>
            <a:r>
              <a:rPr lang="en-US" sz="4000" dirty="0"/>
              <a:t>as per the </a:t>
            </a:r>
            <a:r>
              <a:rPr lang="en-US" sz="4000" dirty="0"/>
              <a:t>provisions</a:t>
            </a:r>
            <a:endParaRPr lang="en-US" sz="4000" dirty="0"/>
          </a:p>
        </p:txBody>
      </p:sp>
      <p:sp>
        <p:nvSpPr>
          <p:cNvPr id="3" name="Content Placeholder 2"/>
          <p:cNvSpPr>
            <a:spLocks noGrp="1"/>
          </p:cNvSpPr>
          <p:nvPr>
            <p:ph idx="1"/>
          </p:nvPr>
        </p:nvSpPr>
        <p:spPr>
          <a:xfrm>
            <a:off x="76200" y="1752600"/>
            <a:ext cx="8915400" cy="4648200"/>
          </a:xfrm>
        </p:spPr>
        <p:txBody>
          <a:bodyPr>
            <a:normAutofit/>
          </a:bodyPr>
          <a:lstStyle/>
          <a:p>
            <a:pPr algn="just"/>
            <a:r>
              <a:rPr lang="en-US" dirty="0">
                <a:solidFill>
                  <a:srgbClr val="00B050"/>
                </a:solidFill>
                <a:latin typeface="Perpetua" panose="02020502060401020303" pitchFamily="18" charset="0"/>
              </a:rPr>
              <a:t>When it is not possible to calculate value of supply as per section 15 due to related party transaction or price not being the only or the sole consideration. </a:t>
            </a:r>
            <a:r>
              <a:rPr lang="en-US" dirty="0">
                <a:solidFill>
                  <a:srgbClr val="00B050"/>
                </a:solidFill>
                <a:latin typeface="Perpetua" panose="02020502060401020303" pitchFamily="18" charset="0"/>
              </a:rPr>
              <a:t>The value of taxable supply is to be calculated as per the chapter IV of </a:t>
            </a:r>
            <a:r>
              <a:rPr lang="en-US" dirty="0" smtClean="0">
                <a:solidFill>
                  <a:srgbClr val="00B050"/>
                </a:solidFill>
                <a:latin typeface="Perpetua" panose="02020502060401020303" pitchFamily="18" charset="0"/>
              </a:rPr>
              <a:t>CGST </a:t>
            </a:r>
            <a:r>
              <a:rPr lang="en-US" dirty="0">
                <a:solidFill>
                  <a:srgbClr val="00B050"/>
                </a:solidFill>
                <a:latin typeface="Perpetua" panose="02020502060401020303" pitchFamily="18" charset="0"/>
              </a:rPr>
              <a:t>Rules, 2017</a:t>
            </a:r>
            <a:r>
              <a:rPr lang="en-US" dirty="0" smtClean="0">
                <a:solidFill>
                  <a:srgbClr val="00B050"/>
                </a:solidFill>
                <a:latin typeface="Perpetua" panose="02020502060401020303" pitchFamily="18" charset="0"/>
              </a:rPr>
              <a:t>.</a:t>
            </a:r>
          </a:p>
          <a:p>
            <a:pPr algn="just"/>
            <a:r>
              <a:rPr lang="en-US" b="1" dirty="0">
                <a:solidFill>
                  <a:srgbClr val="00B050"/>
                </a:solidFill>
                <a:latin typeface="Perpetua" panose="02020502060401020303" pitchFamily="18" charset="0"/>
              </a:rPr>
              <a:t>Value of taxable supply where the consideration is not wholly in money (Rule 27</a:t>
            </a:r>
            <a:r>
              <a:rPr lang="en-US" b="1" dirty="0" smtClean="0">
                <a:solidFill>
                  <a:srgbClr val="00B050"/>
                </a:solidFill>
                <a:latin typeface="Perpetua" panose="02020502060401020303" pitchFamily="18" charset="0"/>
              </a:rPr>
              <a:t>)</a:t>
            </a:r>
          </a:p>
          <a:p>
            <a:pPr algn="just"/>
            <a:r>
              <a:rPr lang="en-US" dirty="0">
                <a:solidFill>
                  <a:srgbClr val="00B050"/>
                </a:solidFill>
                <a:latin typeface="Perpetua" panose="02020502060401020303" pitchFamily="18" charset="0"/>
              </a:rPr>
              <a:t>This rule comes into effect when the condition that price is the sole consideration gets violated</a:t>
            </a:r>
            <a:r>
              <a:rPr lang="en-US" dirty="0" smtClean="0">
                <a:solidFill>
                  <a:srgbClr val="00B050"/>
                </a:solidFill>
                <a:latin typeface="Perpetua" panose="02020502060401020303" pitchFamily="18" charset="0"/>
              </a:rPr>
              <a:t>.</a:t>
            </a:r>
          </a:p>
          <a:p>
            <a:pPr algn="just"/>
            <a:r>
              <a:rPr lang="en-US" dirty="0">
                <a:solidFill>
                  <a:srgbClr val="00B050"/>
                </a:solidFill>
                <a:latin typeface="Perpetua" panose="02020502060401020303" pitchFamily="18" charset="0"/>
              </a:rPr>
              <a:t>it applies even when the consideration is partly in money or wholly in non-monetary form.-</a:t>
            </a:r>
          </a:p>
          <a:p>
            <a:pPr algn="just"/>
            <a:endParaRPr lang="en-US" dirty="0">
              <a:solidFill>
                <a:srgbClr val="00B050"/>
              </a:solidFill>
              <a:latin typeface="Perpetua" panose="02020502060401020303"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36575299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3000" cy="914400"/>
          </a:xfrm>
        </p:spPr>
        <p:txBody>
          <a:bodyPr/>
          <a:lstStyle/>
          <a:p>
            <a:r>
              <a:rPr lang="en-US" sz="4000" dirty="0"/>
              <a:t>Rule 27</a:t>
            </a:r>
            <a:endParaRPr lang="en-US" sz="4000" dirty="0"/>
          </a:p>
        </p:txBody>
      </p:sp>
      <p:sp>
        <p:nvSpPr>
          <p:cNvPr id="3" name="Content Placeholder 2"/>
          <p:cNvSpPr>
            <a:spLocks noGrp="1"/>
          </p:cNvSpPr>
          <p:nvPr>
            <p:ph idx="1"/>
          </p:nvPr>
        </p:nvSpPr>
        <p:spPr>
          <a:xfrm>
            <a:off x="152400" y="1143000"/>
            <a:ext cx="8839200" cy="5334000"/>
          </a:xfrm>
        </p:spPr>
        <p:txBody>
          <a:bodyPr>
            <a:normAutofit/>
          </a:bodyPr>
          <a:lstStyle/>
          <a:p>
            <a:pPr algn="just"/>
            <a:r>
              <a:rPr lang="en-US" dirty="0">
                <a:solidFill>
                  <a:srgbClr val="00B050"/>
                </a:solidFill>
                <a:latin typeface="Perpetua" panose="02020502060401020303" pitchFamily="18" charset="0"/>
              </a:rPr>
              <a:t>The value of supply shall </a:t>
            </a:r>
            <a:r>
              <a:rPr lang="en-US" dirty="0" smtClean="0">
                <a:solidFill>
                  <a:srgbClr val="00B050"/>
                </a:solidFill>
                <a:latin typeface="Perpetua" panose="02020502060401020303" pitchFamily="18" charset="0"/>
              </a:rPr>
              <a:t>be-</a:t>
            </a:r>
          </a:p>
          <a:p>
            <a:pPr algn="just"/>
            <a:r>
              <a:rPr lang="en-US" dirty="0" err="1">
                <a:solidFill>
                  <a:srgbClr val="00B050"/>
                </a:solidFill>
                <a:latin typeface="Perpetua" panose="02020502060401020303" pitchFamily="18" charset="0"/>
              </a:rPr>
              <a:t>i</a:t>
            </a:r>
            <a:r>
              <a:rPr lang="en-US" dirty="0">
                <a:solidFill>
                  <a:srgbClr val="00B050"/>
                </a:solidFill>
                <a:latin typeface="Perpetua" panose="02020502060401020303" pitchFamily="18" charset="0"/>
              </a:rPr>
              <a:t>. </a:t>
            </a:r>
            <a:r>
              <a:rPr lang="en-US" b="1" dirty="0">
                <a:solidFill>
                  <a:srgbClr val="00B050"/>
                </a:solidFill>
                <a:latin typeface="Perpetua" panose="02020502060401020303" pitchFamily="18" charset="0"/>
              </a:rPr>
              <a:t>Open Market Value</a:t>
            </a:r>
            <a:r>
              <a:rPr lang="en-US" dirty="0">
                <a:solidFill>
                  <a:srgbClr val="00B050"/>
                </a:solidFill>
                <a:latin typeface="Perpetua" panose="02020502060401020303" pitchFamily="18" charset="0"/>
              </a:rPr>
              <a:t>- which is the full value in money payable by an unrelated person as its sole consideration at the same time as the supply under inquiry</a:t>
            </a:r>
            <a:r>
              <a:rPr lang="en-US" dirty="0" smtClean="0">
                <a:solidFill>
                  <a:srgbClr val="00B050"/>
                </a:solidFill>
                <a:latin typeface="Perpetua" panose="02020502060401020303" pitchFamily="18" charset="0"/>
              </a:rPr>
              <a:t>.</a:t>
            </a:r>
          </a:p>
          <a:p>
            <a:pPr algn="just"/>
            <a:r>
              <a:rPr lang="en-US" dirty="0">
                <a:solidFill>
                  <a:srgbClr val="00B050"/>
                </a:solidFill>
                <a:latin typeface="Perpetua" panose="02020502060401020303" pitchFamily="18" charset="0"/>
              </a:rPr>
              <a:t>ii</a:t>
            </a:r>
            <a:r>
              <a:rPr lang="en-US" dirty="0" smtClean="0">
                <a:solidFill>
                  <a:srgbClr val="00B050"/>
                </a:solidFill>
                <a:latin typeface="Perpetua" panose="02020502060401020303" pitchFamily="18" charset="0"/>
              </a:rPr>
              <a:t>. </a:t>
            </a:r>
            <a:r>
              <a:rPr lang="en-US" dirty="0">
                <a:solidFill>
                  <a:srgbClr val="00B050"/>
                </a:solidFill>
                <a:latin typeface="Perpetua" panose="02020502060401020303" pitchFamily="18" charset="0"/>
              </a:rPr>
              <a:t>if the open market value is not available </a:t>
            </a:r>
            <a:r>
              <a:rPr lang="en-US" dirty="0" smtClean="0">
                <a:solidFill>
                  <a:srgbClr val="00B050"/>
                </a:solidFill>
                <a:latin typeface="Perpetua" panose="02020502060401020303" pitchFamily="18" charset="0"/>
              </a:rPr>
              <a:t>then the </a:t>
            </a:r>
            <a:r>
              <a:rPr lang="en-US" dirty="0">
                <a:solidFill>
                  <a:srgbClr val="00B050"/>
                </a:solidFill>
                <a:latin typeface="Perpetua" panose="02020502060401020303" pitchFamily="18" charset="0"/>
              </a:rPr>
              <a:t>sum total of consideration in money and any such further amount in money as is equivalent to the consideration not in </a:t>
            </a:r>
            <a:r>
              <a:rPr lang="en-US" dirty="0" smtClean="0">
                <a:solidFill>
                  <a:srgbClr val="00B050"/>
                </a:solidFill>
                <a:latin typeface="Perpetua" panose="02020502060401020303" pitchFamily="18" charset="0"/>
              </a:rPr>
              <a:t>money.</a:t>
            </a:r>
          </a:p>
          <a:p>
            <a:pPr algn="just"/>
            <a:r>
              <a:rPr lang="en-US" dirty="0">
                <a:solidFill>
                  <a:srgbClr val="00B050"/>
                </a:solidFill>
                <a:latin typeface="Perpetua" panose="02020502060401020303" pitchFamily="18" charset="0"/>
              </a:rPr>
              <a:t>For instance, an old antique art of work is sold against which consideration is partly in the form of money of </a:t>
            </a:r>
            <a:r>
              <a:rPr lang="en-US" dirty="0" smtClean="0">
                <a:solidFill>
                  <a:srgbClr val="00B050"/>
                </a:solidFill>
                <a:latin typeface="Perpetua" panose="02020502060401020303" pitchFamily="18" charset="0"/>
              </a:rPr>
              <a:t>20,000 </a:t>
            </a:r>
            <a:r>
              <a:rPr lang="en-US" dirty="0">
                <a:solidFill>
                  <a:srgbClr val="00B050"/>
                </a:solidFill>
                <a:latin typeface="Perpetua" panose="02020502060401020303" pitchFamily="18" charset="0"/>
              </a:rPr>
              <a:t>and partly in the form of a new furniture whose value known at the time of supply is </a:t>
            </a:r>
            <a:r>
              <a:rPr lang="en-US" dirty="0" smtClean="0">
                <a:solidFill>
                  <a:srgbClr val="00B050"/>
                </a:solidFill>
                <a:latin typeface="Perpetua" panose="02020502060401020303" pitchFamily="18" charset="0"/>
              </a:rPr>
              <a:t>35,000</a:t>
            </a:r>
            <a:r>
              <a:rPr lang="en-US" dirty="0">
                <a:solidFill>
                  <a:srgbClr val="00B050"/>
                </a:solidFill>
                <a:latin typeface="Perpetua" panose="02020502060401020303" pitchFamily="18" charset="0"/>
              </a:rPr>
              <a:t>. Then the value for the purpose of GST will be the monetary consideration combined with the equivalent money value of the new furniture i.e. </a:t>
            </a:r>
            <a:r>
              <a:rPr lang="en-US" dirty="0" smtClean="0">
                <a:solidFill>
                  <a:srgbClr val="00B050"/>
                </a:solidFill>
                <a:latin typeface="Perpetua" panose="02020502060401020303" pitchFamily="18" charset="0"/>
              </a:rPr>
              <a:t>55,000</a:t>
            </a:r>
            <a:r>
              <a:rPr lang="en-US" dirty="0">
                <a:solidFill>
                  <a:srgbClr val="00B050"/>
                </a:solidFill>
                <a:latin typeface="Perpetua" panose="02020502060401020303" pitchFamily="18" charset="0"/>
              </a:rPr>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231793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838200"/>
          </a:xfrm>
        </p:spPr>
        <p:txBody>
          <a:bodyPr/>
          <a:lstStyle/>
          <a:p>
            <a:r>
              <a:rPr lang="en-US" sz="4000" dirty="0"/>
              <a:t>Rule 27</a:t>
            </a:r>
          </a:p>
        </p:txBody>
      </p:sp>
      <p:sp>
        <p:nvSpPr>
          <p:cNvPr id="3" name="Content Placeholder 2"/>
          <p:cNvSpPr>
            <a:spLocks noGrp="1"/>
          </p:cNvSpPr>
          <p:nvPr>
            <p:ph idx="1"/>
          </p:nvPr>
        </p:nvSpPr>
        <p:spPr>
          <a:xfrm>
            <a:off x="76200" y="838200"/>
            <a:ext cx="8915400" cy="5867400"/>
          </a:xfrm>
        </p:spPr>
        <p:txBody>
          <a:bodyPr>
            <a:normAutofit/>
          </a:bodyPr>
          <a:lstStyle/>
          <a:p>
            <a:pPr algn="just"/>
            <a:r>
              <a:rPr lang="en-US" dirty="0">
                <a:solidFill>
                  <a:srgbClr val="00B050"/>
                </a:solidFill>
                <a:latin typeface="Perpetua" panose="02020502060401020303" pitchFamily="18" charset="0"/>
              </a:rPr>
              <a:t>iii. </a:t>
            </a:r>
            <a:r>
              <a:rPr lang="en-US" dirty="0">
                <a:solidFill>
                  <a:srgbClr val="00B050"/>
                </a:solidFill>
                <a:latin typeface="Perpetua" panose="02020502060401020303" pitchFamily="18" charset="0"/>
              </a:rPr>
              <a:t>Value of supply of ‘like kind and quality’ – here again two aspects are involved – one, to establish that clause </a:t>
            </a:r>
            <a:r>
              <a:rPr lang="en-US" dirty="0" smtClean="0">
                <a:solidFill>
                  <a:srgbClr val="00B050"/>
                </a:solidFill>
                <a:latin typeface="Perpetua" panose="02020502060401020303" pitchFamily="18" charset="0"/>
              </a:rPr>
              <a:t>(</a:t>
            </a:r>
            <a:r>
              <a:rPr lang="en-US" dirty="0" err="1" smtClean="0">
                <a:solidFill>
                  <a:srgbClr val="00B050"/>
                </a:solidFill>
                <a:latin typeface="Perpetua" panose="02020502060401020303" pitchFamily="18" charset="0"/>
              </a:rPr>
              <a:t>i</a:t>
            </a:r>
            <a:r>
              <a:rPr lang="en-US" dirty="0" smtClean="0">
                <a:solidFill>
                  <a:srgbClr val="00B050"/>
                </a:solidFill>
                <a:latin typeface="Perpetua" panose="02020502060401020303" pitchFamily="18" charset="0"/>
              </a:rPr>
              <a:t>) </a:t>
            </a:r>
            <a:r>
              <a:rPr lang="en-US" dirty="0">
                <a:solidFill>
                  <a:srgbClr val="00B050"/>
                </a:solidFill>
                <a:latin typeface="Perpetua" panose="02020502060401020303" pitchFamily="18" charset="0"/>
              </a:rPr>
              <a:t>and </a:t>
            </a:r>
            <a:r>
              <a:rPr lang="en-US" dirty="0" smtClean="0">
                <a:solidFill>
                  <a:srgbClr val="00B050"/>
                </a:solidFill>
                <a:latin typeface="Perpetua" panose="02020502060401020303" pitchFamily="18" charset="0"/>
              </a:rPr>
              <a:t>(ii) </a:t>
            </a:r>
            <a:r>
              <a:rPr lang="en-US" dirty="0">
                <a:solidFill>
                  <a:srgbClr val="00B050"/>
                </a:solidFill>
                <a:latin typeface="Perpetua" panose="02020502060401020303" pitchFamily="18" charset="0"/>
              </a:rPr>
              <a:t>are not determinable and two, to identify ‘likeness’ of kind and quality</a:t>
            </a:r>
            <a:r>
              <a:rPr lang="en-US" dirty="0" smtClean="0">
                <a:solidFill>
                  <a:srgbClr val="00B050"/>
                </a:solidFill>
                <a:latin typeface="Perpetua" panose="02020502060401020303" pitchFamily="18" charset="0"/>
              </a:rPr>
              <a:t>.</a:t>
            </a:r>
          </a:p>
          <a:p>
            <a:pPr algn="just"/>
            <a:r>
              <a:rPr lang="en-US" dirty="0" smtClean="0">
                <a:solidFill>
                  <a:srgbClr val="00B050"/>
                </a:solidFill>
                <a:latin typeface="Perpetua" panose="02020502060401020303" pitchFamily="18" charset="0"/>
              </a:rPr>
              <a:t>For Example: </a:t>
            </a:r>
            <a:r>
              <a:rPr lang="en-US" dirty="0">
                <a:solidFill>
                  <a:srgbClr val="00B050"/>
                </a:solidFill>
                <a:latin typeface="Perpetua" panose="02020502060401020303" pitchFamily="18" charset="0"/>
              </a:rPr>
              <a:t>a customized air conditioning unit whose open market value is not available is installed at an office wherein the consideration is paid in the form of money of </a:t>
            </a:r>
            <a:r>
              <a:rPr lang="en-US" dirty="0" smtClean="0">
                <a:solidFill>
                  <a:srgbClr val="00B050"/>
                </a:solidFill>
                <a:latin typeface="Perpetua" panose="02020502060401020303" pitchFamily="18" charset="0"/>
              </a:rPr>
              <a:t>40,000 </a:t>
            </a:r>
            <a:r>
              <a:rPr lang="en-US" dirty="0">
                <a:solidFill>
                  <a:srgbClr val="00B050"/>
                </a:solidFill>
                <a:latin typeface="Perpetua" panose="02020502060401020303" pitchFamily="18" charset="0"/>
              </a:rPr>
              <a:t>and an old air conditioning unit whose price is not available at the time of supply. </a:t>
            </a:r>
            <a:r>
              <a:rPr lang="en-US" dirty="0">
                <a:solidFill>
                  <a:srgbClr val="00B050"/>
                </a:solidFill>
                <a:latin typeface="Perpetua" panose="02020502060401020303" pitchFamily="18" charset="0"/>
              </a:rPr>
              <a:t>A similar air conditioning unit in terms of characteristics, quality, quantity, functional components, materials and reputation etc. </a:t>
            </a:r>
            <a:r>
              <a:rPr lang="en-US" dirty="0">
                <a:solidFill>
                  <a:srgbClr val="00B050"/>
                </a:solidFill>
                <a:latin typeface="Perpetua" panose="02020502060401020303" pitchFamily="18" charset="0"/>
              </a:rPr>
              <a:t>has been installed by the company at another client’s premises for </a:t>
            </a:r>
            <a:r>
              <a:rPr lang="en-US" dirty="0" smtClean="0">
                <a:solidFill>
                  <a:srgbClr val="00B050"/>
                </a:solidFill>
                <a:latin typeface="Perpetua" panose="02020502060401020303" pitchFamily="18" charset="0"/>
              </a:rPr>
              <a:t>60,000</a:t>
            </a:r>
            <a:r>
              <a:rPr lang="en-US" dirty="0">
                <a:solidFill>
                  <a:srgbClr val="00B050"/>
                </a:solidFill>
                <a:latin typeface="Perpetua" panose="02020502060401020303" pitchFamily="18" charset="0"/>
              </a:rPr>
              <a:t>. Since, the value of goods of like kind and quality is available, the value of </a:t>
            </a:r>
            <a:r>
              <a:rPr lang="en-US" dirty="0" smtClean="0">
                <a:solidFill>
                  <a:srgbClr val="00B050"/>
                </a:solidFill>
                <a:latin typeface="Perpetua" panose="02020502060401020303" pitchFamily="18" charset="0"/>
              </a:rPr>
              <a:t>60,000 </a:t>
            </a:r>
            <a:r>
              <a:rPr lang="en-US" dirty="0">
                <a:solidFill>
                  <a:srgbClr val="00B050"/>
                </a:solidFill>
                <a:latin typeface="Perpetua" panose="02020502060401020303" pitchFamily="18" charset="0"/>
              </a:rPr>
              <a:t>will be taken under Rule 27</a:t>
            </a:r>
            <a:r>
              <a:rPr lang="en-US" dirty="0" smtClean="0">
                <a:solidFill>
                  <a:srgbClr val="00B050"/>
                </a:solidFill>
                <a:latin typeface="Perpetua" panose="02020502060401020303" pitchFamily="18" charset="0"/>
              </a:rPr>
              <a:t>.</a:t>
            </a:r>
          </a:p>
          <a:p>
            <a:pPr algn="just"/>
            <a:r>
              <a:rPr lang="en-US" dirty="0">
                <a:solidFill>
                  <a:srgbClr val="00B050"/>
                </a:solidFill>
                <a:latin typeface="Perpetua" panose="02020502060401020303" pitchFamily="18" charset="0"/>
              </a:rPr>
              <a:t>iv. Value is not determinable under any of clause above, be the sum total of consideration in money and such further amount in money that is equivalent to consideration not in money as determined by the application of rule 30 or rule 31 in that order.</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2234899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762000"/>
          </a:xfrm>
        </p:spPr>
        <p:txBody>
          <a:bodyPr/>
          <a:lstStyle/>
          <a:p>
            <a:r>
              <a:rPr lang="en-US" sz="4000" dirty="0"/>
              <a:t>Rule 27</a:t>
            </a:r>
          </a:p>
        </p:txBody>
      </p:sp>
      <p:sp>
        <p:nvSpPr>
          <p:cNvPr id="3" name="Content Placeholder 2"/>
          <p:cNvSpPr>
            <a:spLocks noGrp="1"/>
          </p:cNvSpPr>
          <p:nvPr>
            <p:ph idx="1"/>
          </p:nvPr>
        </p:nvSpPr>
        <p:spPr>
          <a:xfrm>
            <a:off x="228600" y="838200"/>
            <a:ext cx="8763000" cy="5791200"/>
          </a:xfrm>
        </p:spPr>
        <p:txBody>
          <a:bodyPr>
            <a:normAutofit/>
          </a:bodyPr>
          <a:lstStyle/>
          <a:p>
            <a:pPr algn="just"/>
            <a:r>
              <a:rPr lang="en-US" sz="2000" dirty="0">
                <a:solidFill>
                  <a:srgbClr val="00B050"/>
                </a:solidFill>
                <a:latin typeface="Perpetua" panose="02020502060401020303" pitchFamily="18" charset="0"/>
              </a:rPr>
              <a:t>For Example</a:t>
            </a:r>
            <a:r>
              <a:rPr lang="en-US" sz="2000" dirty="0" smtClean="0">
                <a:solidFill>
                  <a:srgbClr val="00B050"/>
                </a:solidFill>
                <a:latin typeface="Perpetua" panose="02020502060401020303" pitchFamily="18" charset="0"/>
              </a:rPr>
              <a:t>:</a:t>
            </a:r>
          </a:p>
          <a:p>
            <a:pPr algn="just"/>
            <a:r>
              <a:rPr lang="en-US" sz="2000" dirty="0">
                <a:solidFill>
                  <a:srgbClr val="00B050"/>
                </a:solidFill>
                <a:latin typeface="Perpetua" panose="02020502060401020303" pitchFamily="18" charset="0"/>
              </a:rPr>
              <a:t>Mr. A sold LED to Mr. B for Rs 15,000/- provided Mr. </a:t>
            </a:r>
            <a:r>
              <a:rPr lang="en-US" sz="2000" dirty="0">
                <a:solidFill>
                  <a:srgbClr val="00B050"/>
                </a:solidFill>
                <a:latin typeface="Perpetua" panose="02020502060401020303" pitchFamily="18" charset="0"/>
              </a:rPr>
              <a:t>B</a:t>
            </a:r>
            <a:r>
              <a:rPr lang="en-US" sz="2000" dirty="0" smtClean="0">
                <a:solidFill>
                  <a:srgbClr val="00B050"/>
                </a:solidFill>
                <a:latin typeface="Perpetua" panose="02020502060401020303" pitchFamily="18" charset="0"/>
              </a:rPr>
              <a:t>:</a:t>
            </a:r>
          </a:p>
          <a:p>
            <a:pPr algn="just"/>
            <a:r>
              <a:rPr lang="en-US" sz="2000" dirty="0">
                <a:solidFill>
                  <a:srgbClr val="00B050"/>
                </a:solidFill>
                <a:latin typeface="Perpetua" panose="02020502060401020303" pitchFamily="18" charset="0"/>
              </a:rPr>
              <a:t>Situation I: Will supply Radio worth of Rs 3,000/- Mr. A or any other person never sold any such LED before in India</a:t>
            </a:r>
            <a:r>
              <a:rPr lang="en-US" sz="2000" dirty="0">
                <a:solidFill>
                  <a:srgbClr val="00B050"/>
                </a:solidFill>
                <a:latin typeface="Perpetua" panose="02020502060401020303" pitchFamily="18" charset="0"/>
              </a:rPr>
              <a:t>.</a:t>
            </a:r>
          </a:p>
          <a:p>
            <a:pPr algn="just"/>
            <a:r>
              <a:rPr lang="en-US" sz="2000" dirty="0">
                <a:solidFill>
                  <a:srgbClr val="00B050"/>
                </a:solidFill>
                <a:latin typeface="Perpetua" panose="02020502060401020303" pitchFamily="18" charset="0"/>
              </a:rPr>
              <a:t>Situation II: Will supply Radio worth of Rs 3,000/- Mr. </a:t>
            </a:r>
            <a:r>
              <a:rPr lang="en-US" sz="2000" dirty="0">
                <a:solidFill>
                  <a:srgbClr val="00B050"/>
                </a:solidFill>
                <a:latin typeface="Perpetua" panose="02020502060401020303" pitchFamily="18" charset="0"/>
              </a:rPr>
              <a:t>C is selling similar LED of different brand for Rs 22,000</a:t>
            </a:r>
            <a:r>
              <a:rPr lang="en-US" sz="2000" dirty="0" smtClean="0">
                <a:solidFill>
                  <a:srgbClr val="00B050"/>
                </a:solidFill>
                <a:latin typeface="Perpetua" panose="02020502060401020303" pitchFamily="18" charset="0"/>
              </a:rPr>
              <a:t>/-</a:t>
            </a:r>
          </a:p>
          <a:p>
            <a:pPr algn="just"/>
            <a:r>
              <a:rPr lang="en-US" sz="2000" dirty="0" smtClean="0">
                <a:solidFill>
                  <a:srgbClr val="00B050"/>
                </a:solidFill>
                <a:latin typeface="Perpetua" panose="02020502060401020303" pitchFamily="18" charset="0"/>
              </a:rPr>
              <a:t>Situation </a:t>
            </a:r>
            <a:r>
              <a:rPr lang="en-US" sz="2000" dirty="0">
                <a:solidFill>
                  <a:srgbClr val="00B050"/>
                </a:solidFill>
                <a:latin typeface="Perpetua" panose="02020502060401020303" pitchFamily="18" charset="0"/>
              </a:rPr>
              <a:t>III: Mr. A earlier in the day sold this LED for Rs 20,000</a:t>
            </a:r>
            <a:r>
              <a:rPr lang="en-US" sz="2000" dirty="0" smtClean="0">
                <a:solidFill>
                  <a:srgbClr val="00B050"/>
                </a:solidFill>
                <a:latin typeface="Perpetua" panose="02020502060401020303" pitchFamily="18" charset="0"/>
              </a:rPr>
              <a:t>/-</a:t>
            </a:r>
          </a:p>
          <a:p>
            <a:pPr algn="just"/>
            <a:endParaRPr lang="en-US" dirty="0">
              <a:solidFill>
                <a:srgbClr val="00B050"/>
              </a:solidFill>
              <a:latin typeface="Perpetua" panose="02020502060401020303"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454172758"/>
              </p:ext>
            </p:extLst>
          </p:nvPr>
        </p:nvGraphicFramePr>
        <p:xfrm>
          <a:off x="381001" y="3505201"/>
          <a:ext cx="8534401" cy="2514600"/>
        </p:xfrm>
        <a:graphic>
          <a:graphicData uri="http://schemas.openxmlformats.org/drawingml/2006/table">
            <a:tbl>
              <a:tblPr/>
              <a:tblGrid>
                <a:gridCol w="2861683"/>
                <a:gridCol w="2836359"/>
                <a:gridCol w="2836359"/>
              </a:tblGrid>
              <a:tr h="632184">
                <a:tc>
                  <a:txBody>
                    <a:bodyPr/>
                    <a:lstStyle/>
                    <a:p>
                      <a:pPr algn="l" fontAlgn="t"/>
                      <a:r>
                        <a:rPr lang="en-US" sz="1800" b="1" dirty="0">
                          <a:solidFill>
                            <a:srgbClr val="00B050"/>
                          </a:solidFill>
                          <a:effectLst/>
                          <a:latin typeface="Perpetua" panose="02020502060401020303" pitchFamily="18" charset="0"/>
                        </a:rPr>
                        <a:t>Situation I</a:t>
                      </a:r>
                    </a:p>
                  </a:txBody>
                  <a:tcPr marL="55111" marR="55111" marT="55111" marB="55111">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1800" b="1" dirty="0">
                          <a:solidFill>
                            <a:srgbClr val="00B050"/>
                          </a:solidFill>
                          <a:effectLst/>
                          <a:latin typeface="Perpetua" panose="02020502060401020303" pitchFamily="18" charset="0"/>
                        </a:rPr>
                        <a:t>Situation II</a:t>
                      </a:r>
                    </a:p>
                  </a:txBody>
                  <a:tcPr marL="55111" marR="55111" marT="55111" marB="5511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1800" b="1" dirty="0">
                          <a:solidFill>
                            <a:srgbClr val="00B050"/>
                          </a:solidFill>
                          <a:effectLst/>
                          <a:latin typeface="Perpetua" panose="02020502060401020303" pitchFamily="18" charset="0"/>
                        </a:rPr>
                        <a:t>Situation III</a:t>
                      </a:r>
                    </a:p>
                  </a:txBody>
                  <a:tcPr marL="55111" marR="55111" marT="55111" marB="5511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654646">
                <a:tc>
                  <a:txBody>
                    <a:bodyPr/>
                    <a:lstStyle/>
                    <a:p>
                      <a:pPr algn="l" fontAlgn="t"/>
                      <a:r>
                        <a:rPr lang="en-US" sz="1800" dirty="0">
                          <a:solidFill>
                            <a:srgbClr val="00B050"/>
                          </a:solidFill>
                          <a:effectLst/>
                          <a:latin typeface="Perpetua" panose="02020502060401020303" pitchFamily="18" charset="0"/>
                        </a:rPr>
                        <a:t>Rs. 18,000/- (15000+3000)</a:t>
                      </a:r>
                    </a:p>
                  </a:txBody>
                  <a:tcPr marL="55111" marR="55111" marT="55111" marB="55111">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800" dirty="0">
                          <a:solidFill>
                            <a:srgbClr val="00B050"/>
                          </a:solidFill>
                          <a:effectLst/>
                          <a:latin typeface="Perpetua" panose="02020502060401020303" pitchFamily="18" charset="0"/>
                        </a:rPr>
                        <a:t>Rs. 18,000/-</a:t>
                      </a:r>
                    </a:p>
                  </a:txBody>
                  <a:tcPr marL="55111" marR="55111" marT="55111" marB="5511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800" dirty="0">
                          <a:solidFill>
                            <a:srgbClr val="00B050"/>
                          </a:solidFill>
                          <a:effectLst/>
                          <a:latin typeface="Perpetua" panose="02020502060401020303" pitchFamily="18" charset="0"/>
                        </a:rPr>
                        <a:t>Rs. 20,000/-</a:t>
                      </a:r>
                    </a:p>
                  </a:txBody>
                  <a:tcPr marL="55111" marR="55111" marT="55111" marB="5511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1227770">
                <a:tc>
                  <a:txBody>
                    <a:bodyPr/>
                    <a:lstStyle/>
                    <a:p>
                      <a:pPr algn="just" fontAlgn="t"/>
                      <a:r>
                        <a:rPr lang="en-US" sz="1800" dirty="0">
                          <a:solidFill>
                            <a:srgbClr val="00B050"/>
                          </a:solidFill>
                          <a:effectLst/>
                          <a:latin typeface="Perpetua" panose="02020502060401020303" pitchFamily="18" charset="0"/>
                        </a:rPr>
                        <a:t>Under Rule </a:t>
                      </a:r>
                      <a:r>
                        <a:rPr lang="en-US" sz="1800" dirty="0" smtClean="0">
                          <a:solidFill>
                            <a:srgbClr val="00B050"/>
                          </a:solidFill>
                          <a:effectLst/>
                          <a:latin typeface="Perpetua" panose="02020502060401020303" pitchFamily="18" charset="0"/>
                        </a:rPr>
                        <a:t>ii</a:t>
                      </a:r>
                      <a:endParaRPr lang="en-US" sz="1800" dirty="0">
                        <a:solidFill>
                          <a:srgbClr val="00B050"/>
                        </a:solidFill>
                        <a:effectLst/>
                        <a:latin typeface="Perpetua" panose="02020502060401020303" pitchFamily="18" charset="0"/>
                      </a:endParaRPr>
                    </a:p>
                    <a:p>
                      <a:pPr algn="just" fontAlgn="t"/>
                      <a:r>
                        <a:rPr lang="en-US" sz="1800" dirty="0">
                          <a:solidFill>
                            <a:srgbClr val="00B050"/>
                          </a:solidFill>
                          <a:effectLst/>
                          <a:latin typeface="Perpetua" panose="02020502060401020303" pitchFamily="18" charset="0"/>
                        </a:rPr>
                        <a:t>*Open market value is not available</a:t>
                      </a:r>
                    </a:p>
                  </a:txBody>
                  <a:tcPr marL="55111" marR="55111" marT="55111" marB="55111">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just" fontAlgn="t"/>
                      <a:r>
                        <a:rPr lang="en-US" sz="1800" dirty="0">
                          <a:solidFill>
                            <a:srgbClr val="00B050"/>
                          </a:solidFill>
                          <a:effectLst/>
                          <a:latin typeface="Perpetua" panose="02020502060401020303" pitchFamily="18" charset="0"/>
                        </a:rPr>
                        <a:t>Under Rule </a:t>
                      </a:r>
                      <a:r>
                        <a:rPr lang="en-US" sz="1800" dirty="0" smtClean="0">
                          <a:solidFill>
                            <a:srgbClr val="00B050"/>
                          </a:solidFill>
                          <a:effectLst/>
                          <a:latin typeface="Perpetua" panose="02020502060401020303" pitchFamily="18" charset="0"/>
                        </a:rPr>
                        <a:t>ii</a:t>
                      </a:r>
                      <a:endParaRPr lang="en-US" sz="1800" dirty="0">
                        <a:solidFill>
                          <a:srgbClr val="00B050"/>
                        </a:solidFill>
                        <a:effectLst/>
                        <a:latin typeface="Perpetua" panose="02020502060401020303" pitchFamily="18" charset="0"/>
                      </a:endParaRPr>
                    </a:p>
                    <a:p>
                      <a:pPr algn="l" fontAlgn="t">
                        <a:buFont typeface="Arial"/>
                        <a:buChar char="•"/>
                      </a:pPr>
                      <a:r>
                        <a:rPr lang="en-US" sz="1800" dirty="0">
                          <a:solidFill>
                            <a:srgbClr val="00B050"/>
                          </a:solidFill>
                          <a:effectLst/>
                          <a:latin typeface="Perpetua" panose="02020502060401020303" pitchFamily="18" charset="0"/>
                        </a:rPr>
                        <a:t>If Rule </a:t>
                      </a:r>
                      <a:r>
                        <a:rPr lang="en-US" sz="1800" dirty="0" smtClean="0">
                          <a:solidFill>
                            <a:srgbClr val="00B050"/>
                          </a:solidFill>
                          <a:effectLst/>
                          <a:latin typeface="Perpetua" panose="02020502060401020303" pitchFamily="18" charset="0"/>
                        </a:rPr>
                        <a:t>ii </a:t>
                      </a:r>
                      <a:r>
                        <a:rPr lang="en-US" sz="1800" dirty="0">
                          <a:solidFill>
                            <a:srgbClr val="00B050"/>
                          </a:solidFill>
                          <a:effectLst/>
                          <a:latin typeface="Perpetua" panose="02020502060401020303" pitchFamily="18" charset="0"/>
                        </a:rPr>
                        <a:t>is applicable then Rule </a:t>
                      </a:r>
                      <a:r>
                        <a:rPr lang="en-US" sz="1800" dirty="0" smtClean="0">
                          <a:solidFill>
                            <a:srgbClr val="00B050"/>
                          </a:solidFill>
                          <a:effectLst/>
                          <a:latin typeface="Perpetua" panose="02020502060401020303" pitchFamily="18" charset="0"/>
                        </a:rPr>
                        <a:t>iii </a:t>
                      </a:r>
                      <a:r>
                        <a:rPr lang="en-US" sz="1800" dirty="0">
                          <a:solidFill>
                            <a:srgbClr val="00B050"/>
                          </a:solidFill>
                          <a:effectLst/>
                          <a:latin typeface="Perpetua" panose="02020502060401020303" pitchFamily="18" charset="0"/>
                        </a:rPr>
                        <a:t>cannot be considered</a:t>
                      </a:r>
                    </a:p>
                  </a:txBody>
                  <a:tcPr marL="55111" marR="55111" marT="55111" marB="5511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1800" dirty="0">
                          <a:solidFill>
                            <a:srgbClr val="00B050"/>
                          </a:solidFill>
                          <a:effectLst/>
                          <a:latin typeface="Perpetua" panose="02020502060401020303" pitchFamily="18" charset="0"/>
                        </a:rPr>
                        <a:t>Under Rule </a:t>
                      </a:r>
                      <a:r>
                        <a:rPr lang="en-US" sz="1800" dirty="0" err="1" smtClean="0">
                          <a:solidFill>
                            <a:srgbClr val="00B050"/>
                          </a:solidFill>
                          <a:effectLst/>
                          <a:latin typeface="Perpetua" panose="02020502060401020303" pitchFamily="18" charset="0"/>
                        </a:rPr>
                        <a:t>i</a:t>
                      </a:r>
                      <a:r>
                        <a:rPr lang="en-US" sz="1800" dirty="0" smtClean="0">
                          <a:solidFill>
                            <a:srgbClr val="00B050"/>
                          </a:solidFill>
                          <a:effectLst/>
                          <a:latin typeface="Perpetua" panose="02020502060401020303" pitchFamily="18" charset="0"/>
                        </a:rPr>
                        <a:t> </a:t>
                      </a:r>
                      <a:r>
                        <a:rPr lang="en-US" sz="1800" dirty="0">
                          <a:solidFill>
                            <a:srgbClr val="00B050"/>
                          </a:solidFill>
                          <a:effectLst/>
                          <a:latin typeface="Perpetua" panose="02020502060401020303" pitchFamily="18" charset="0"/>
                        </a:rPr>
                        <a:t>– Open Market value is available</a:t>
                      </a:r>
                    </a:p>
                  </a:txBody>
                  <a:tcPr marL="55111" marR="55111" marT="55111" marB="5511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2904149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915400" cy="762000"/>
          </a:xfrm>
        </p:spPr>
        <p:txBody>
          <a:bodyPr/>
          <a:lstStyle/>
          <a:p>
            <a:r>
              <a:rPr lang="en-US" sz="4000" dirty="0"/>
              <a:t>Rule </a:t>
            </a:r>
            <a:r>
              <a:rPr lang="en-US" sz="4000" dirty="0"/>
              <a:t>28</a:t>
            </a:r>
            <a:endParaRPr lang="en-US" sz="4000" dirty="0"/>
          </a:p>
        </p:txBody>
      </p:sp>
      <p:sp>
        <p:nvSpPr>
          <p:cNvPr id="3" name="Content Placeholder 2"/>
          <p:cNvSpPr>
            <a:spLocks noGrp="1"/>
          </p:cNvSpPr>
          <p:nvPr>
            <p:ph idx="1"/>
          </p:nvPr>
        </p:nvSpPr>
        <p:spPr>
          <a:xfrm>
            <a:off x="152400" y="1066800"/>
            <a:ext cx="8839200" cy="5410200"/>
          </a:xfrm>
        </p:spPr>
        <p:txBody>
          <a:bodyPr>
            <a:normAutofit lnSpcReduction="10000"/>
          </a:bodyPr>
          <a:lstStyle/>
          <a:p>
            <a:pPr algn="just"/>
            <a:r>
              <a:rPr lang="en-US" b="1" dirty="0">
                <a:solidFill>
                  <a:srgbClr val="00B050"/>
                </a:solidFill>
                <a:latin typeface="Perpetua" panose="02020502060401020303" pitchFamily="18" charset="0"/>
              </a:rPr>
              <a:t>Value of taxable supply where supply between distinct or related persons other than agent ( Rule 28</a:t>
            </a:r>
            <a:r>
              <a:rPr lang="en-US" b="1" dirty="0" smtClean="0">
                <a:solidFill>
                  <a:srgbClr val="00B050"/>
                </a:solidFill>
                <a:latin typeface="Perpetua" panose="02020502060401020303" pitchFamily="18" charset="0"/>
              </a:rPr>
              <a:t>)</a:t>
            </a:r>
          </a:p>
          <a:p>
            <a:pPr algn="just"/>
            <a:r>
              <a:rPr lang="en-US" dirty="0">
                <a:solidFill>
                  <a:srgbClr val="00B050"/>
                </a:solidFill>
                <a:latin typeface="Perpetua" panose="02020502060401020303" pitchFamily="18" charset="0"/>
              </a:rPr>
              <a:t>The value of taxable supply between distinct persons or where the recipient and supplier are related other than in case of supply being made through agent then value </a:t>
            </a:r>
            <a:r>
              <a:rPr lang="en-US" dirty="0" smtClean="0">
                <a:solidFill>
                  <a:srgbClr val="00B050"/>
                </a:solidFill>
                <a:latin typeface="Perpetua" panose="02020502060401020303" pitchFamily="18" charset="0"/>
              </a:rPr>
              <a:t>is :</a:t>
            </a:r>
          </a:p>
          <a:p>
            <a:pPr algn="just"/>
            <a:endParaRPr lang="en-US" dirty="0" smtClean="0">
              <a:solidFill>
                <a:srgbClr val="00B050"/>
              </a:solidFill>
              <a:latin typeface="Perpetua" panose="02020502060401020303" pitchFamily="18" charset="0"/>
            </a:endParaRPr>
          </a:p>
          <a:p>
            <a:pPr algn="just"/>
            <a:r>
              <a:rPr lang="en-US" dirty="0" smtClean="0">
                <a:solidFill>
                  <a:srgbClr val="00B050"/>
                </a:solidFill>
                <a:latin typeface="Perpetua" panose="02020502060401020303" pitchFamily="18" charset="0"/>
              </a:rPr>
              <a:t>(a) Open </a:t>
            </a:r>
            <a:r>
              <a:rPr lang="en-US" dirty="0">
                <a:solidFill>
                  <a:srgbClr val="00B050"/>
                </a:solidFill>
                <a:latin typeface="Perpetua" panose="02020502060401020303" pitchFamily="18" charset="0"/>
              </a:rPr>
              <a:t>market </a:t>
            </a:r>
            <a:r>
              <a:rPr lang="en-US" dirty="0" smtClean="0">
                <a:solidFill>
                  <a:srgbClr val="00B050"/>
                </a:solidFill>
                <a:latin typeface="Perpetua" panose="02020502060401020303" pitchFamily="18" charset="0"/>
              </a:rPr>
              <a:t>value</a:t>
            </a:r>
          </a:p>
          <a:p>
            <a:pPr algn="just"/>
            <a:r>
              <a:rPr lang="en-US" dirty="0" smtClean="0">
                <a:solidFill>
                  <a:srgbClr val="00B050"/>
                </a:solidFill>
                <a:latin typeface="Perpetua" panose="02020502060401020303" pitchFamily="18" charset="0"/>
              </a:rPr>
              <a:t>(b) </a:t>
            </a:r>
            <a:r>
              <a:rPr lang="en-US" dirty="0">
                <a:solidFill>
                  <a:srgbClr val="00B050"/>
                </a:solidFill>
                <a:latin typeface="Perpetua" panose="02020502060401020303" pitchFamily="18" charset="0"/>
              </a:rPr>
              <a:t>If the open market value is not available then the value of supply of goods or services of like kind and </a:t>
            </a:r>
            <a:r>
              <a:rPr lang="en-US" dirty="0" smtClean="0">
                <a:solidFill>
                  <a:srgbClr val="00B050"/>
                </a:solidFill>
                <a:latin typeface="Perpetua" panose="02020502060401020303" pitchFamily="18" charset="0"/>
              </a:rPr>
              <a:t>quality</a:t>
            </a:r>
          </a:p>
          <a:p>
            <a:pPr algn="just"/>
            <a:r>
              <a:rPr lang="en-US" dirty="0">
                <a:solidFill>
                  <a:srgbClr val="00B050"/>
                </a:solidFill>
                <a:latin typeface="Perpetua" panose="02020502060401020303" pitchFamily="18" charset="0"/>
              </a:rPr>
              <a:t>(c) if the value is not determinable under clause (a) or (b), be the value as determined by the application of rule 30 or rule 31, in that order:</a:t>
            </a:r>
          </a:p>
          <a:p>
            <a:pPr algn="just"/>
            <a:r>
              <a:rPr lang="en-US" b="1" dirty="0">
                <a:solidFill>
                  <a:srgbClr val="00B050"/>
                </a:solidFill>
                <a:latin typeface="Perpetua" panose="02020502060401020303" pitchFamily="18" charset="0"/>
              </a:rPr>
              <a:t>Note:</a:t>
            </a:r>
          </a:p>
          <a:p>
            <a:pPr algn="just"/>
            <a:r>
              <a:rPr lang="en-US" dirty="0" smtClean="0">
                <a:solidFill>
                  <a:srgbClr val="00B050"/>
                </a:solidFill>
                <a:latin typeface="Perpetua" panose="02020502060401020303" pitchFamily="18" charset="0"/>
              </a:rPr>
              <a:t>The </a:t>
            </a:r>
            <a:r>
              <a:rPr lang="en-US" dirty="0">
                <a:solidFill>
                  <a:srgbClr val="00B050"/>
                </a:solidFill>
                <a:latin typeface="Perpetua" panose="02020502060401020303" pitchFamily="18" charset="0"/>
              </a:rPr>
              <a:t>above rule shall be applicable for supply made with consideration or without consideration.</a:t>
            </a:r>
          </a:p>
          <a:p>
            <a:pPr algn="just"/>
            <a:endParaRPr lang="en-US" dirty="0">
              <a:solidFill>
                <a:srgbClr val="00B050"/>
              </a:solidFill>
              <a:latin typeface="Perpetua" panose="02020502060401020303" pitchFamily="18" charset="0"/>
            </a:endParaRPr>
          </a:p>
          <a:p>
            <a:pPr algn="just"/>
            <a:endParaRPr lang="en-US" dirty="0">
              <a:solidFill>
                <a:srgbClr val="00B050"/>
              </a:solidFill>
              <a:latin typeface="Perpetua" panose="02020502060401020303" pitchFamily="18" charset="0"/>
            </a:endParaRPr>
          </a:p>
          <a:p>
            <a:pPr algn="just"/>
            <a:endParaRPr lang="en-US" b="1" dirty="0">
              <a:solidFill>
                <a:srgbClr val="00B050"/>
              </a:solidFill>
              <a:latin typeface="Perpetua" panose="02020502060401020303" pitchFamily="18" charset="0"/>
            </a:endParaRPr>
          </a:p>
          <a:p>
            <a:pPr algn="just"/>
            <a:endParaRPr lang="en-US" b="1" dirty="0">
              <a:solidFill>
                <a:srgbClr val="00B050"/>
              </a:solidFill>
              <a:latin typeface="Perpetua" panose="02020502060401020303"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25149495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685800"/>
          </a:xfrm>
        </p:spPr>
        <p:txBody>
          <a:bodyPr/>
          <a:lstStyle/>
          <a:p>
            <a:r>
              <a:rPr lang="en-US" sz="4000" dirty="0"/>
              <a:t>Rule 28</a:t>
            </a:r>
          </a:p>
        </p:txBody>
      </p:sp>
      <p:sp>
        <p:nvSpPr>
          <p:cNvPr id="3" name="Content Placeholder 2"/>
          <p:cNvSpPr>
            <a:spLocks noGrp="1"/>
          </p:cNvSpPr>
          <p:nvPr>
            <p:ph idx="1"/>
          </p:nvPr>
        </p:nvSpPr>
        <p:spPr>
          <a:xfrm>
            <a:off x="228600" y="914400"/>
            <a:ext cx="8763000" cy="5486400"/>
          </a:xfrm>
        </p:spPr>
        <p:txBody>
          <a:bodyPr>
            <a:normAutofit/>
          </a:bodyPr>
          <a:lstStyle/>
          <a:p>
            <a:pPr algn="just"/>
            <a:r>
              <a:rPr lang="en-US" dirty="0" smtClean="0">
                <a:solidFill>
                  <a:srgbClr val="00B050"/>
                </a:solidFill>
                <a:latin typeface="Perpetua" panose="02020502060401020303" pitchFamily="18" charset="0"/>
              </a:rPr>
              <a:t>A </a:t>
            </a:r>
            <a:r>
              <a:rPr lang="en-US" dirty="0">
                <a:solidFill>
                  <a:srgbClr val="00B050"/>
                </a:solidFill>
                <a:latin typeface="Perpetua" panose="02020502060401020303" pitchFamily="18" charset="0"/>
              </a:rPr>
              <a:t>person who has obtained or is required to obtain more than one registration, whether in one State or Union territory or more than one State or Union territory shall, in respect of each such registration, be treated as distinct persons for the purposes of this Act</a:t>
            </a:r>
            <a:r>
              <a:rPr lang="en-US" dirty="0" smtClean="0">
                <a:solidFill>
                  <a:srgbClr val="00B050"/>
                </a:solidFill>
                <a:latin typeface="Perpetua" panose="02020502060401020303" pitchFamily="18" charset="0"/>
              </a:rPr>
              <a:t>.</a:t>
            </a:r>
          </a:p>
          <a:p>
            <a:pPr algn="just"/>
            <a:r>
              <a:rPr lang="en-US" dirty="0" smtClean="0">
                <a:solidFill>
                  <a:srgbClr val="00B050"/>
                </a:solidFill>
                <a:latin typeface="Perpetua" panose="02020502060401020303" pitchFamily="18" charset="0"/>
              </a:rPr>
              <a:t>For Example:</a:t>
            </a:r>
            <a:endParaRPr lang="en-US" dirty="0">
              <a:solidFill>
                <a:srgbClr val="00B050"/>
              </a:solidFill>
              <a:latin typeface="Perpetua" panose="02020502060401020303" pitchFamily="18" charset="0"/>
            </a:endParaRPr>
          </a:p>
          <a:p>
            <a:pPr algn="just"/>
            <a:r>
              <a:rPr lang="en-US" dirty="0">
                <a:solidFill>
                  <a:srgbClr val="00B050"/>
                </a:solidFill>
                <a:latin typeface="Perpetua" panose="02020502060401020303" pitchFamily="18" charset="0"/>
              </a:rPr>
              <a:t>Mr. Ram proprietor of Sri Krishna Manufactures supplied certain goods costing Rs. 75,000/- to it’s employees at Rs. 60,000/-. In such a case, as both the assessee and it’s employee come under the definition of related parties under the GST Act, open market value as per Rule 28 if available will be applicable. The open market value of the goods were Rs. 75,000/- which would constitute to be the value of supply in such a case.</a:t>
            </a:r>
          </a:p>
          <a:p>
            <a:pPr algn="just"/>
            <a:endParaRPr lang="en-US" dirty="0">
              <a:solidFill>
                <a:srgbClr val="00B050"/>
              </a:solidFill>
              <a:latin typeface="Perpetua" panose="02020502060401020303"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9842873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85800"/>
          </a:xfrm>
        </p:spPr>
        <p:txBody>
          <a:bodyPr/>
          <a:lstStyle/>
          <a:p>
            <a:r>
              <a:rPr lang="en-US" sz="4000" dirty="0"/>
              <a:t>Rule </a:t>
            </a:r>
            <a:r>
              <a:rPr lang="en-US" sz="4000" dirty="0"/>
              <a:t>29</a:t>
            </a:r>
            <a:endParaRPr lang="en-US" sz="4000" dirty="0"/>
          </a:p>
        </p:txBody>
      </p:sp>
      <p:sp>
        <p:nvSpPr>
          <p:cNvPr id="3" name="Content Placeholder 2"/>
          <p:cNvSpPr>
            <a:spLocks noGrp="1"/>
          </p:cNvSpPr>
          <p:nvPr>
            <p:ph idx="1"/>
          </p:nvPr>
        </p:nvSpPr>
        <p:spPr>
          <a:xfrm>
            <a:off x="152400" y="914400"/>
            <a:ext cx="8839200" cy="5638800"/>
          </a:xfrm>
        </p:spPr>
        <p:txBody>
          <a:bodyPr>
            <a:normAutofit lnSpcReduction="10000"/>
          </a:bodyPr>
          <a:lstStyle/>
          <a:p>
            <a:pPr algn="just"/>
            <a:r>
              <a:rPr lang="en-US" b="1" dirty="0">
                <a:solidFill>
                  <a:srgbClr val="00B050"/>
                </a:solidFill>
                <a:latin typeface="Perpetua" panose="02020502060401020303" pitchFamily="18" charset="0"/>
              </a:rPr>
              <a:t>Value of taxable supply where supply made through an agent (Rule 29)</a:t>
            </a:r>
          </a:p>
          <a:p>
            <a:pPr algn="just"/>
            <a:r>
              <a:rPr lang="en-US" dirty="0">
                <a:solidFill>
                  <a:srgbClr val="00B050"/>
                </a:solidFill>
                <a:latin typeface="Perpetua" panose="02020502060401020303" pitchFamily="18" charset="0"/>
              </a:rPr>
              <a:t>The value of supply of goods between the principal and his agent shall</a:t>
            </a:r>
            <a:r>
              <a:rPr lang="en-US" dirty="0" smtClean="0">
                <a:solidFill>
                  <a:srgbClr val="00B050"/>
                </a:solidFill>
                <a:latin typeface="Perpetua" panose="02020502060401020303" pitchFamily="18" charset="0"/>
              </a:rPr>
              <a:t>:</a:t>
            </a:r>
          </a:p>
          <a:p>
            <a:pPr algn="just"/>
            <a:r>
              <a:rPr lang="en-US" dirty="0">
                <a:solidFill>
                  <a:srgbClr val="00B050"/>
                </a:solidFill>
                <a:latin typeface="Perpetua" panose="02020502060401020303" pitchFamily="18" charset="0"/>
              </a:rPr>
              <a:t>(a) be the open market value of the goods being supplied, </a:t>
            </a:r>
            <a:endParaRPr lang="en-US" dirty="0" smtClean="0">
              <a:solidFill>
                <a:srgbClr val="00B050"/>
              </a:solidFill>
              <a:latin typeface="Perpetua" panose="02020502060401020303" pitchFamily="18" charset="0"/>
            </a:endParaRPr>
          </a:p>
          <a:p>
            <a:pPr algn="just"/>
            <a:r>
              <a:rPr lang="en-US" dirty="0">
                <a:solidFill>
                  <a:srgbClr val="00B050"/>
                </a:solidFill>
                <a:latin typeface="Perpetua" panose="02020502060401020303" pitchFamily="18" charset="0"/>
              </a:rPr>
              <a:t>O</a:t>
            </a:r>
            <a:r>
              <a:rPr lang="en-US" dirty="0" smtClean="0">
                <a:solidFill>
                  <a:srgbClr val="00B050"/>
                </a:solidFill>
                <a:latin typeface="Perpetua" panose="02020502060401020303" pitchFamily="18" charset="0"/>
              </a:rPr>
              <a:t>r </a:t>
            </a:r>
            <a:r>
              <a:rPr lang="en-US" dirty="0">
                <a:solidFill>
                  <a:srgbClr val="00B050"/>
                </a:solidFill>
                <a:latin typeface="Perpetua" panose="02020502060401020303" pitchFamily="18" charset="0"/>
              </a:rPr>
              <a:t>at the option of the supplier, be ninety per cent. of the price charged for the supply of goods of like kind and quality by the recipient to his customer not being a related person, where the goods are intended for further supply by the said recipient</a:t>
            </a:r>
            <a:r>
              <a:rPr lang="en-US" dirty="0" smtClean="0">
                <a:solidFill>
                  <a:srgbClr val="00B050"/>
                </a:solidFill>
                <a:latin typeface="Perpetua" panose="02020502060401020303" pitchFamily="18" charset="0"/>
              </a:rPr>
              <a:t>.</a:t>
            </a:r>
          </a:p>
          <a:p>
            <a:pPr algn="just"/>
            <a:r>
              <a:rPr lang="en-US" dirty="0">
                <a:solidFill>
                  <a:srgbClr val="00B050"/>
                </a:solidFill>
                <a:latin typeface="Perpetua" panose="02020502060401020303" pitchFamily="18" charset="0"/>
              </a:rPr>
              <a:t>(b) where the value of a supply is not determinable under clause (a), the same shall be determined by the application of rule 30 or rule 31 in that order.</a:t>
            </a:r>
            <a:r>
              <a:rPr lang="en-US" dirty="0">
                <a:solidFill>
                  <a:srgbClr val="00B050"/>
                </a:solidFill>
                <a:latin typeface="Perpetua" panose="02020502060401020303" pitchFamily="18" charset="0"/>
              </a:rPr>
              <a:t> </a:t>
            </a:r>
            <a:endParaRPr lang="en-US" dirty="0" smtClean="0">
              <a:solidFill>
                <a:srgbClr val="00B050"/>
              </a:solidFill>
              <a:latin typeface="Perpetua" panose="02020502060401020303" pitchFamily="18" charset="0"/>
            </a:endParaRPr>
          </a:p>
          <a:p>
            <a:pPr algn="just"/>
            <a:r>
              <a:rPr lang="en-US" b="1" dirty="0">
                <a:solidFill>
                  <a:srgbClr val="00B050"/>
                </a:solidFill>
                <a:latin typeface="Perpetua" panose="02020502060401020303" pitchFamily="18" charset="0"/>
              </a:rPr>
              <a:t>Note:</a:t>
            </a:r>
          </a:p>
          <a:p>
            <a:pPr algn="just"/>
            <a:r>
              <a:rPr lang="en-US" dirty="0" smtClean="0">
                <a:solidFill>
                  <a:srgbClr val="00B050"/>
                </a:solidFill>
                <a:latin typeface="Perpetua" panose="02020502060401020303" pitchFamily="18" charset="0"/>
              </a:rPr>
              <a:t>The </a:t>
            </a:r>
            <a:r>
              <a:rPr lang="en-US" dirty="0">
                <a:solidFill>
                  <a:srgbClr val="00B050"/>
                </a:solidFill>
                <a:latin typeface="Perpetua" panose="02020502060401020303" pitchFamily="18" charset="0"/>
              </a:rPr>
              <a:t>above rule shall be applicable for supply made only when selling or buying agent issues his own invoice or when the agent receives supply on behalf of the principal.</a:t>
            </a:r>
          </a:p>
          <a:p>
            <a:pPr algn="just"/>
            <a:endParaRPr lang="en-US" dirty="0">
              <a:solidFill>
                <a:srgbClr val="00B050"/>
              </a:solidFill>
              <a:latin typeface="Perpetua" panose="02020502060401020303"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26800264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839200" cy="685800"/>
          </a:xfrm>
        </p:spPr>
        <p:txBody>
          <a:bodyPr/>
          <a:lstStyle/>
          <a:p>
            <a:r>
              <a:rPr lang="en-US" sz="4000" dirty="0"/>
              <a:t>Rule 29</a:t>
            </a:r>
          </a:p>
        </p:txBody>
      </p:sp>
      <p:sp>
        <p:nvSpPr>
          <p:cNvPr id="3" name="Content Placeholder 2"/>
          <p:cNvSpPr>
            <a:spLocks noGrp="1"/>
          </p:cNvSpPr>
          <p:nvPr>
            <p:ph idx="1"/>
          </p:nvPr>
        </p:nvSpPr>
        <p:spPr>
          <a:xfrm>
            <a:off x="152400" y="762000"/>
            <a:ext cx="8839200" cy="5791200"/>
          </a:xfrm>
        </p:spPr>
        <p:txBody>
          <a:bodyPr>
            <a:normAutofit/>
          </a:bodyPr>
          <a:lstStyle/>
          <a:p>
            <a:pPr algn="just"/>
            <a:r>
              <a:rPr lang="en-US" dirty="0">
                <a:solidFill>
                  <a:srgbClr val="00B050"/>
                </a:solidFill>
                <a:latin typeface="Perpetua" panose="02020502060401020303" pitchFamily="18" charset="0"/>
              </a:rPr>
              <a:t>For better understanding let us consider the </a:t>
            </a:r>
            <a:r>
              <a:rPr lang="en-US" b="1" dirty="0">
                <a:solidFill>
                  <a:srgbClr val="00B050"/>
                </a:solidFill>
                <a:latin typeface="Perpetua" panose="02020502060401020303" pitchFamily="18" charset="0"/>
              </a:rPr>
              <a:t>following </a:t>
            </a:r>
            <a:r>
              <a:rPr lang="en-US" b="1" dirty="0" smtClean="0">
                <a:solidFill>
                  <a:srgbClr val="00B050"/>
                </a:solidFill>
                <a:latin typeface="Perpetua" panose="02020502060401020303" pitchFamily="18" charset="0"/>
              </a:rPr>
              <a:t>example:</a:t>
            </a:r>
            <a:endParaRPr lang="en-US" b="1" dirty="0">
              <a:solidFill>
                <a:srgbClr val="00B050"/>
              </a:solidFill>
              <a:latin typeface="Perpetua" panose="02020502060401020303" pitchFamily="18" charset="0"/>
            </a:endParaRPr>
          </a:p>
          <a:p>
            <a:pPr algn="just"/>
            <a:r>
              <a:rPr lang="en-US" dirty="0">
                <a:solidFill>
                  <a:srgbClr val="00B050"/>
                </a:solidFill>
                <a:latin typeface="Perpetua" panose="02020502060401020303" pitchFamily="18" charset="0"/>
              </a:rPr>
              <a:t>Whirlpool Ltd, a manufacturer of washing machines, had several selling agents across the country. It supplied the washing machines on the basis of orders received from it’s agents. The agents further supplied the machines under their own name at an MRP of Rs. 70000 per unit. Whirlpool received an order of 20 machines from one of it’s agents based in Kolkata. Whirlpool also supplies the same machines to it’s retailers in Bangalore at Rs. 90000 per unit.</a:t>
            </a:r>
          </a:p>
          <a:p>
            <a:pPr algn="just"/>
            <a:r>
              <a:rPr lang="en-US" dirty="0">
                <a:solidFill>
                  <a:srgbClr val="00B050"/>
                </a:solidFill>
                <a:latin typeface="Perpetua" panose="02020502060401020303" pitchFamily="18" charset="0"/>
              </a:rPr>
              <a:t>In the above scenario, as the agents are supplying machines in their own name and issues it’s own invoice, it would constitute to be supply. Thus, Whirlpool Ltd, has 2 options :-</a:t>
            </a:r>
          </a:p>
          <a:p>
            <a:pPr algn="just"/>
            <a:r>
              <a:rPr lang="en-US" dirty="0">
                <a:solidFill>
                  <a:srgbClr val="00B050"/>
                </a:solidFill>
                <a:latin typeface="Perpetua" panose="02020502060401020303" pitchFamily="18" charset="0"/>
              </a:rPr>
              <a:t>Open market value=Rs. 90000*20 =Rs. 18,00,000/-</a:t>
            </a:r>
          </a:p>
          <a:p>
            <a:pPr algn="just"/>
            <a:r>
              <a:rPr lang="en-US" dirty="0">
                <a:solidFill>
                  <a:srgbClr val="00B050"/>
                </a:solidFill>
                <a:latin typeface="Perpetua" panose="02020502060401020303" pitchFamily="18" charset="0"/>
              </a:rPr>
              <a:t>90% of value of both like kind and quality that the recipient would charge from his customer = 90% *70000*20 = Rs. 12,60,000/-</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1166159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914400"/>
          </a:xfrm>
        </p:spPr>
        <p:txBody>
          <a:bodyPr/>
          <a:lstStyle/>
          <a:p>
            <a:r>
              <a:rPr lang="en-US" sz="4000" dirty="0" smtClean="0"/>
              <a:t>Section and Rules</a:t>
            </a:r>
            <a:endParaRPr lang="en-US" sz="4000" dirty="0"/>
          </a:p>
        </p:txBody>
      </p:sp>
      <p:sp>
        <p:nvSpPr>
          <p:cNvPr id="3" name="Content Placeholder 2"/>
          <p:cNvSpPr>
            <a:spLocks noGrp="1"/>
          </p:cNvSpPr>
          <p:nvPr>
            <p:ph idx="1"/>
          </p:nvPr>
        </p:nvSpPr>
        <p:spPr>
          <a:xfrm>
            <a:off x="228600" y="1219200"/>
            <a:ext cx="8686800" cy="5029200"/>
          </a:xfrm>
        </p:spPr>
        <p:txBody>
          <a:bodyPr>
            <a:normAutofit/>
          </a:bodyPr>
          <a:lstStyle/>
          <a:p>
            <a:pPr algn="just"/>
            <a:r>
              <a:rPr lang="en-US" dirty="0">
                <a:solidFill>
                  <a:srgbClr val="00B050"/>
                </a:solidFill>
                <a:latin typeface="Perpetua" panose="02020502060401020303" pitchFamily="18" charset="0"/>
              </a:rPr>
              <a:t>Section 15 of CGST Act, 2017 provides the provisions for determining the value of </a:t>
            </a:r>
            <a:r>
              <a:rPr lang="en-US" dirty="0">
                <a:solidFill>
                  <a:srgbClr val="00B050"/>
                </a:solidFill>
                <a:latin typeface="Perpetua" panose="02020502060401020303" pitchFamily="18" charset="0"/>
              </a:rPr>
              <a:t>goods </a:t>
            </a:r>
            <a:r>
              <a:rPr lang="en-US" dirty="0">
                <a:solidFill>
                  <a:srgbClr val="00B050"/>
                </a:solidFill>
                <a:latin typeface="Perpetua" panose="02020502060401020303" pitchFamily="18" charset="0"/>
              </a:rPr>
              <a:t>and services</a:t>
            </a:r>
            <a:r>
              <a:rPr lang="en-US" dirty="0">
                <a:latin typeface="Perpetua" panose="02020502060401020303" pitchFamily="18" charset="0"/>
              </a:rPr>
              <a:t>.</a:t>
            </a:r>
          </a:p>
          <a:p>
            <a:pPr algn="just"/>
            <a:r>
              <a:rPr lang="en-US" dirty="0">
                <a:solidFill>
                  <a:srgbClr val="00B050"/>
                </a:solidFill>
                <a:latin typeface="Perpetua" panose="02020502060401020303" pitchFamily="18" charset="0"/>
              </a:rPr>
              <a:t>It provides the mechanism to know how to calculate the value of goods or services when supply of goods and services is made between unrelated persons and when the price is the sole consideration of the supply</a:t>
            </a:r>
            <a:r>
              <a:rPr lang="en-US" dirty="0" smtClean="0">
                <a:solidFill>
                  <a:srgbClr val="00B050"/>
                </a:solidFill>
                <a:latin typeface="Perpetua" panose="02020502060401020303" pitchFamily="18" charset="0"/>
              </a:rPr>
              <a:t>.</a:t>
            </a:r>
          </a:p>
          <a:p>
            <a:pPr algn="just"/>
            <a:endParaRPr lang="en-US" dirty="0">
              <a:solidFill>
                <a:srgbClr val="00B050"/>
              </a:solidFill>
              <a:latin typeface="Perpetua" panose="02020502060401020303" pitchFamily="18" charset="0"/>
            </a:endParaRPr>
          </a:p>
          <a:p>
            <a:pPr algn="just"/>
            <a:r>
              <a:rPr lang="en-US" dirty="0">
                <a:solidFill>
                  <a:srgbClr val="00B050"/>
                </a:solidFill>
                <a:latin typeface="Perpetua" panose="02020502060401020303" pitchFamily="18" charset="0"/>
              </a:rPr>
              <a:t>Provisions of the value of supply under CGST act have also been made applicable to IGST Act vide Section 20 of the IGST Act</a:t>
            </a:r>
            <a:r>
              <a:rPr lang="en-US" dirty="0" smtClean="0">
                <a:solidFill>
                  <a:srgbClr val="00B050"/>
                </a:solidFill>
                <a:latin typeface="Perpetua" panose="02020502060401020303" pitchFamily="18" charset="0"/>
              </a:rPr>
              <a:t>.</a:t>
            </a:r>
          </a:p>
          <a:p>
            <a:pPr algn="just"/>
            <a:endParaRPr lang="en-US" dirty="0">
              <a:solidFill>
                <a:srgbClr val="00B050"/>
              </a:solidFill>
              <a:latin typeface="Perpetua" panose="02020502060401020303" pitchFamily="18" charset="0"/>
            </a:endParaRPr>
          </a:p>
          <a:p>
            <a:pPr algn="just"/>
            <a:r>
              <a:rPr lang="en-US" dirty="0">
                <a:solidFill>
                  <a:srgbClr val="00B050"/>
                </a:solidFill>
                <a:latin typeface="Perpetua" panose="02020502060401020303" pitchFamily="18" charset="0"/>
              </a:rPr>
              <a:t>Valuation Rules are prescribed under Chapter IV of the </a:t>
            </a:r>
            <a:r>
              <a:rPr lang="en-US" dirty="0">
                <a:solidFill>
                  <a:srgbClr val="00B050"/>
                </a:solidFill>
                <a:latin typeface="Perpetua" panose="02020502060401020303" pitchFamily="18" charset="0"/>
                <a:hlinkClick r:id="rId2"/>
              </a:rPr>
              <a:t>Central Goods &amp; Services Tax Rules, 2017</a:t>
            </a:r>
            <a:r>
              <a:rPr lang="en-US" dirty="0">
                <a:solidFill>
                  <a:srgbClr val="00B050"/>
                </a:solidFill>
                <a:latin typeface="Perpetua" panose="02020502060401020303" pitchFamily="18" charset="0"/>
              </a:rPr>
              <a:t> from Rule 27 to Rule 35.</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31924964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915400" cy="609600"/>
          </a:xfrm>
        </p:spPr>
        <p:txBody>
          <a:bodyPr/>
          <a:lstStyle/>
          <a:p>
            <a:r>
              <a:rPr lang="en-US" sz="4000" dirty="0"/>
              <a:t>Rule </a:t>
            </a:r>
            <a:r>
              <a:rPr lang="en-US" sz="4000" dirty="0" smtClean="0"/>
              <a:t>30</a:t>
            </a:r>
            <a:endParaRPr lang="en-US" sz="4000" dirty="0"/>
          </a:p>
        </p:txBody>
      </p:sp>
      <p:sp>
        <p:nvSpPr>
          <p:cNvPr id="3" name="Content Placeholder 2"/>
          <p:cNvSpPr>
            <a:spLocks noGrp="1"/>
          </p:cNvSpPr>
          <p:nvPr>
            <p:ph idx="1"/>
          </p:nvPr>
        </p:nvSpPr>
        <p:spPr>
          <a:xfrm>
            <a:off x="152400" y="609600"/>
            <a:ext cx="8915400" cy="6096000"/>
          </a:xfrm>
        </p:spPr>
        <p:txBody>
          <a:bodyPr>
            <a:normAutofit fontScale="92500"/>
          </a:bodyPr>
          <a:lstStyle/>
          <a:p>
            <a:pPr algn="just"/>
            <a:r>
              <a:rPr lang="en-US" b="1" dirty="0">
                <a:solidFill>
                  <a:srgbClr val="00B050"/>
                </a:solidFill>
                <a:latin typeface="Perpetua" panose="02020502060401020303" pitchFamily="18" charset="0"/>
              </a:rPr>
              <a:t>Value of supply as per rule </a:t>
            </a:r>
            <a:r>
              <a:rPr lang="en-US" b="1" dirty="0" smtClean="0">
                <a:solidFill>
                  <a:srgbClr val="00B050"/>
                </a:solidFill>
                <a:latin typeface="Perpetua" panose="02020502060401020303" pitchFamily="18" charset="0"/>
              </a:rPr>
              <a:t>30</a:t>
            </a:r>
          </a:p>
          <a:p>
            <a:pPr algn="just"/>
            <a:r>
              <a:rPr lang="en-US" dirty="0">
                <a:solidFill>
                  <a:srgbClr val="00B050"/>
                </a:solidFill>
                <a:latin typeface="Perpetua" panose="02020502060401020303" pitchFamily="18" charset="0"/>
              </a:rPr>
              <a:t>Where value of taxable supply is not determinable as per rules 27,28,29 than it will be calculated as per Rule 30. </a:t>
            </a:r>
            <a:r>
              <a:rPr lang="en-US" dirty="0" smtClean="0">
                <a:solidFill>
                  <a:srgbClr val="00B050"/>
                </a:solidFill>
                <a:latin typeface="Perpetua" panose="02020502060401020303" pitchFamily="18" charset="0"/>
              </a:rPr>
              <a:t>As </a:t>
            </a:r>
            <a:r>
              <a:rPr lang="en-US" dirty="0">
                <a:solidFill>
                  <a:srgbClr val="00B050"/>
                </a:solidFill>
                <a:latin typeface="Perpetua" panose="02020502060401020303" pitchFamily="18" charset="0"/>
              </a:rPr>
              <a:t>per this rule the value shall be 110% of </a:t>
            </a:r>
            <a:r>
              <a:rPr lang="en-US" dirty="0" smtClean="0">
                <a:solidFill>
                  <a:srgbClr val="00B050"/>
                </a:solidFill>
                <a:latin typeface="Perpetua" panose="02020502060401020303" pitchFamily="18" charset="0"/>
              </a:rPr>
              <a:t>the:</a:t>
            </a:r>
          </a:p>
          <a:p>
            <a:pPr algn="just"/>
            <a:r>
              <a:rPr lang="en-US" dirty="0">
                <a:solidFill>
                  <a:srgbClr val="00B050"/>
                </a:solidFill>
                <a:latin typeface="Perpetua" panose="02020502060401020303" pitchFamily="18" charset="0"/>
              </a:rPr>
              <a:t>Cost of </a:t>
            </a:r>
            <a:r>
              <a:rPr lang="en-US" dirty="0">
                <a:solidFill>
                  <a:srgbClr val="00B050"/>
                </a:solidFill>
                <a:latin typeface="Perpetua" panose="02020502060401020303" pitchFamily="18" charset="0"/>
              </a:rPr>
              <a:t>production </a:t>
            </a:r>
            <a:r>
              <a:rPr lang="en-US" dirty="0">
                <a:solidFill>
                  <a:srgbClr val="00B050"/>
                </a:solidFill>
                <a:latin typeface="Perpetua" panose="02020502060401020303" pitchFamily="18" charset="0"/>
              </a:rPr>
              <a:t>or </a:t>
            </a:r>
            <a:r>
              <a:rPr lang="en-US" dirty="0" smtClean="0">
                <a:solidFill>
                  <a:srgbClr val="00B050"/>
                </a:solidFill>
                <a:latin typeface="Perpetua" panose="02020502060401020303" pitchFamily="18" charset="0"/>
              </a:rPr>
              <a:t>manufacture or acquisition</a:t>
            </a:r>
            <a:endParaRPr lang="en-US" dirty="0">
              <a:solidFill>
                <a:srgbClr val="00B050"/>
              </a:solidFill>
              <a:latin typeface="Perpetua" panose="02020502060401020303" pitchFamily="18" charset="0"/>
            </a:endParaRPr>
          </a:p>
          <a:p>
            <a:pPr algn="just"/>
            <a:r>
              <a:rPr lang="en-US" dirty="0" smtClean="0">
                <a:solidFill>
                  <a:srgbClr val="00B050"/>
                </a:solidFill>
                <a:latin typeface="Perpetua" panose="02020502060401020303" pitchFamily="18" charset="0"/>
              </a:rPr>
              <a:t>Cost </a:t>
            </a:r>
            <a:r>
              <a:rPr lang="en-US" dirty="0">
                <a:solidFill>
                  <a:srgbClr val="00B050"/>
                </a:solidFill>
                <a:latin typeface="Perpetua" panose="02020502060401020303" pitchFamily="18" charset="0"/>
              </a:rPr>
              <a:t>of provision of such </a:t>
            </a:r>
            <a:r>
              <a:rPr lang="en-US" dirty="0" smtClean="0">
                <a:solidFill>
                  <a:srgbClr val="00B050"/>
                </a:solidFill>
                <a:latin typeface="Perpetua" panose="02020502060401020303" pitchFamily="18" charset="0"/>
              </a:rPr>
              <a:t>service</a:t>
            </a:r>
          </a:p>
          <a:p>
            <a:pPr algn="just"/>
            <a:r>
              <a:rPr lang="en-US" b="1" dirty="0" smtClean="0">
                <a:solidFill>
                  <a:srgbClr val="00B050"/>
                </a:solidFill>
                <a:latin typeface="Perpetua" panose="02020502060401020303" pitchFamily="18" charset="0"/>
              </a:rPr>
              <a:t>For Example</a:t>
            </a:r>
            <a:r>
              <a:rPr lang="en-US" dirty="0" smtClean="0">
                <a:solidFill>
                  <a:srgbClr val="00B050"/>
                </a:solidFill>
                <a:latin typeface="Perpetua" panose="02020502060401020303" pitchFamily="18" charset="0"/>
              </a:rPr>
              <a:t>: XYZ </a:t>
            </a:r>
            <a:r>
              <a:rPr lang="en-US" dirty="0">
                <a:solidFill>
                  <a:srgbClr val="00B050"/>
                </a:solidFill>
                <a:latin typeface="Perpetua" panose="02020502060401020303" pitchFamily="18" charset="0"/>
              </a:rPr>
              <a:t>Private Limited has 2 establishments. </a:t>
            </a:r>
            <a:r>
              <a:rPr lang="en-US" dirty="0">
                <a:solidFill>
                  <a:srgbClr val="00B050"/>
                </a:solidFill>
                <a:latin typeface="Perpetua" panose="02020502060401020303" pitchFamily="18" charset="0"/>
              </a:rPr>
              <a:t>One in Delhi and another in West Bengal. It manufactured product ‘X’ with customizations as required for Kolkata Branch. ‘X’ being a customized product, the same was not sold to the public at large. Thus, open market value of the same is not determinable. However, cost of production for product ‘X’ would be Rs. 15000. </a:t>
            </a:r>
            <a:r>
              <a:rPr lang="en-US" dirty="0">
                <a:solidFill>
                  <a:srgbClr val="00B050"/>
                </a:solidFill>
                <a:latin typeface="Perpetua" panose="02020502060401020303" pitchFamily="18" charset="0"/>
              </a:rPr>
              <a:t>The establishment at the Kolkata branch would sell the same after further customization as demanded by the consumers</a:t>
            </a:r>
            <a:r>
              <a:rPr lang="en-US" dirty="0" smtClean="0">
                <a:solidFill>
                  <a:srgbClr val="00B050"/>
                </a:solidFill>
                <a:latin typeface="Perpetua" panose="02020502060401020303" pitchFamily="18" charset="0"/>
              </a:rPr>
              <a:t>.</a:t>
            </a:r>
          </a:p>
          <a:p>
            <a:pPr algn="just"/>
            <a:r>
              <a:rPr lang="en-US" dirty="0">
                <a:solidFill>
                  <a:srgbClr val="00B050"/>
                </a:solidFill>
                <a:latin typeface="Perpetua" panose="02020502060401020303" pitchFamily="18" charset="0"/>
              </a:rPr>
              <a:t>Thus, in the above scenario, value is determinable as per Rule 28. However, due to absence of open market value and value for like kind and quality, Valuation as per Rule no. 30 would be adopted.</a:t>
            </a:r>
          </a:p>
          <a:p>
            <a:pPr algn="just"/>
            <a:r>
              <a:rPr lang="en-US" dirty="0">
                <a:solidFill>
                  <a:srgbClr val="00B050"/>
                </a:solidFill>
                <a:latin typeface="Perpetua" panose="02020502060401020303" pitchFamily="18" charset="0"/>
              </a:rPr>
              <a:t>Value = 110% of Cost of production i.e. 110% * 15000 = Rs. 16,500</a:t>
            </a:r>
          </a:p>
          <a:p>
            <a:pPr algn="just"/>
            <a:endParaRPr lang="en-US" dirty="0">
              <a:solidFill>
                <a:srgbClr val="00B050"/>
              </a:solidFill>
              <a:latin typeface="Perpetua" panose="02020502060401020303" pitchFamily="18" charset="0"/>
            </a:endParaRPr>
          </a:p>
          <a:p>
            <a:pPr algn="just"/>
            <a:endParaRPr lang="en-US" dirty="0" smtClean="0">
              <a:solidFill>
                <a:srgbClr val="00B050"/>
              </a:solidFill>
              <a:latin typeface="Perpetua" panose="02020502060401020303" pitchFamily="18" charset="0"/>
            </a:endParaRPr>
          </a:p>
          <a:p>
            <a:pPr algn="just"/>
            <a:endParaRPr lang="en-US" dirty="0">
              <a:solidFill>
                <a:srgbClr val="00B050"/>
              </a:solidFill>
              <a:latin typeface="Perpetua" panose="02020502060401020303" pitchFamily="18" charset="0"/>
            </a:endParaRPr>
          </a:p>
          <a:p>
            <a:pPr algn="just"/>
            <a:endParaRPr lang="en-US" dirty="0">
              <a:solidFill>
                <a:srgbClr val="00B050"/>
              </a:solidFill>
              <a:latin typeface="Perpetua" panose="02020502060401020303" pitchFamily="18" charset="0"/>
            </a:endParaRPr>
          </a:p>
          <a:p>
            <a:pPr algn="just"/>
            <a:endParaRPr lang="en-US" b="1" dirty="0">
              <a:solidFill>
                <a:srgbClr val="00B050"/>
              </a:solidFill>
              <a:latin typeface="Perpetua" panose="02020502060401020303"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16219612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914400"/>
          </a:xfrm>
        </p:spPr>
        <p:txBody>
          <a:bodyPr/>
          <a:lstStyle/>
          <a:p>
            <a:r>
              <a:rPr lang="en-US" sz="4000" dirty="0"/>
              <a:t>Rule </a:t>
            </a:r>
            <a:r>
              <a:rPr lang="en-US" sz="4000" dirty="0"/>
              <a:t>31</a:t>
            </a:r>
            <a:endParaRPr lang="en-US" sz="4000" dirty="0"/>
          </a:p>
        </p:txBody>
      </p:sp>
      <p:sp>
        <p:nvSpPr>
          <p:cNvPr id="3" name="Content Placeholder 2"/>
          <p:cNvSpPr>
            <a:spLocks noGrp="1"/>
          </p:cNvSpPr>
          <p:nvPr>
            <p:ph idx="1"/>
          </p:nvPr>
        </p:nvSpPr>
        <p:spPr>
          <a:xfrm>
            <a:off x="381000" y="1371600"/>
            <a:ext cx="8534400" cy="4754563"/>
          </a:xfrm>
        </p:spPr>
        <p:txBody>
          <a:bodyPr/>
          <a:lstStyle/>
          <a:p>
            <a:pPr algn="just"/>
            <a:r>
              <a:rPr lang="en-US" b="1" dirty="0">
                <a:solidFill>
                  <a:srgbClr val="00B050"/>
                </a:solidFill>
                <a:latin typeface="Perpetua" panose="02020502060401020303" pitchFamily="18" charset="0"/>
              </a:rPr>
              <a:t>Value of supply as per rule 31</a:t>
            </a:r>
          </a:p>
          <a:p>
            <a:pPr algn="just"/>
            <a:r>
              <a:rPr lang="en-US" dirty="0">
                <a:solidFill>
                  <a:srgbClr val="00B050"/>
                </a:solidFill>
                <a:latin typeface="Perpetua" panose="02020502060401020303" pitchFamily="18" charset="0"/>
              </a:rPr>
              <a:t>Residual method for determination of value of supply of goods or services or both: </a:t>
            </a:r>
          </a:p>
          <a:p>
            <a:pPr algn="just"/>
            <a:r>
              <a:rPr lang="en-US" dirty="0">
                <a:solidFill>
                  <a:srgbClr val="00B050"/>
                </a:solidFill>
                <a:latin typeface="Perpetua" panose="02020502060401020303" pitchFamily="18" charset="0"/>
              </a:rPr>
              <a:t>Where the value of supply of goods or services or both cannot be determined under rules 27 to 30, the same shall be determined using reasonable means consistent with the principles and the general provisions of section 15 and the provisions of this Chapter</a:t>
            </a:r>
            <a:r>
              <a:rPr lang="en-US" dirty="0" smtClean="0">
                <a:solidFill>
                  <a:srgbClr val="00B050"/>
                </a:solidFill>
                <a:latin typeface="Perpetua" panose="02020502060401020303" pitchFamily="18" charset="0"/>
              </a:rPr>
              <a:t>:</a:t>
            </a:r>
          </a:p>
          <a:p>
            <a:pPr algn="just"/>
            <a:r>
              <a:rPr lang="en-US" b="1" dirty="0" smtClean="0">
                <a:solidFill>
                  <a:srgbClr val="00B050"/>
                </a:solidFill>
                <a:latin typeface="Perpetua" panose="02020502060401020303" pitchFamily="18" charset="0"/>
              </a:rPr>
              <a:t>Note:</a:t>
            </a:r>
          </a:p>
          <a:p>
            <a:pPr algn="just"/>
            <a:r>
              <a:rPr lang="en-US" dirty="0">
                <a:solidFill>
                  <a:srgbClr val="00B050"/>
                </a:solidFill>
                <a:latin typeface="Perpetua" panose="02020502060401020303" pitchFamily="18" charset="0"/>
              </a:rPr>
              <a:t>However, in case of supply of service the supplier may opt for this rule, ignoring rule 30</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extLst>
      <p:ext uri="{BB962C8B-B14F-4D97-AF65-F5344CB8AC3E}">
        <p14:creationId xmlns:p14="http://schemas.microsoft.com/office/powerpoint/2010/main" val="30234625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685800"/>
          </a:xfrm>
        </p:spPr>
        <p:txBody>
          <a:bodyPr/>
          <a:lstStyle/>
          <a:p>
            <a:r>
              <a:rPr lang="en-US" sz="4000" dirty="0"/>
              <a:t>Rule </a:t>
            </a:r>
            <a:r>
              <a:rPr lang="en-US" sz="4000" dirty="0"/>
              <a:t>31A</a:t>
            </a:r>
            <a:endParaRPr lang="en-US" sz="4000" dirty="0"/>
          </a:p>
        </p:txBody>
      </p:sp>
      <p:sp>
        <p:nvSpPr>
          <p:cNvPr id="3" name="Content Placeholder 2"/>
          <p:cNvSpPr>
            <a:spLocks noGrp="1"/>
          </p:cNvSpPr>
          <p:nvPr>
            <p:ph idx="1"/>
          </p:nvPr>
        </p:nvSpPr>
        <p:spPr>
          <a:xfrm>
            <a:off x="152400" y="838200"/>
            <a:ext cx="8839200" cy="5791200"/>
          </a:xfrm>
        </p:spPr>
        <p:txBody>
          <a:bodyPr>
            <a:normAutofit/>
          </a:bodyPr>
          <a:lstStyle/>
          <a:p>
            <a:pPr algn="just"/>
            <a:r>
              <a:rPr lang="en-US" b="1" dirty="0">
                <a:solidFill>
                  <a:srgbClr val="00B050"/>
                </a:solidFill>
                <a:latin typeface="Perpetua" panose="02020502060401020303" pitchFamily="18" charset="0"/>
              </a:rPr>
              <a:t>Value of supply in case of lottery, betting, gambling and horse </a:t>
            </a:r>
            <a:r>
              <a:rPr lang="en-US" b="1" dirty="0" smtClean="0">
                <a:solidFill>
                  <a:srgbClr val="00B050"/>
                </a:solidFill>
                <a:latin typeface="Perpetua" panose="02020502060401020303" pitchFamily="18" charset="0"/>
              </a:rPr>
              <a:t>racing Rule 31A</a:t>
            </a:r>
          </a:p>
          <a:p>
            <a:pPr algn="just"/>
            <a:r>
              <a:rPr lang="en-US" dirty="0">
                <a:solidFill>
                  <a:srgbClr val="00B050"/>
                </a:solidFill>
                <a:latin typeface="Perpetua" panose="02020502060401020303" pitchFamily="18" charset="0"/>
              </a:rPr>
              <a:t>Irrespective of the above mentioned rules and other provisions of the act, the value shall determined be as follows </a:t>
            </a:r>
            <a:r>
              <a:rPr lang="en-US" dirty="0" smtClean="0">
                <a:solidFill>
                  <a:srgbClr val="00B050"/>
                </a:solidFill>
                <a:latin typeface="Perpetua" panose="02020502060401020303" pitchFamily="18" charset="0"/>
              </a:rPr>
              <a:t>:-</a:t>
            </a:r>
          </a:p>
          <a:p>
            <a:pPr algn="just"/>
            <a:r>
              <a:rPr lang="en-US" dirty="0">
                <a:solidFill>
                  <a:srgbClr val="00B050"/>
                </a:solidFill>
                <a:latin typeface="Perpetua" panose="02020502060401020303" pitchFamily="18" charset="0"/>
              </a:rPr>
              <a:t>Actionable claim in the form of chance to win in betting, gambling or horse racing in a race </a:t>
            </a:r>
            <a:r>
              <a:rPr lang="en-US" dirty="0" smtClean="0">
                <a:solidFill>
                  <a:srgbClr val="00B050"/>
                </a:solidFill>
                <a:latin typeface="Perpetua" panose="02020502060401020303" pitchFamily="18" charset="0"/>
              </a:rPr>
              <a:t>club:</a:t>
            </a:r>
          </a:p>
          <a:p>
            <a:pPr algn="just"/>
            <a:r>
              <a:rPr lang="en-US" b="1" dirty="0">
                <a:solidFill>
                  <a:srgbClr val="00B050"/>
                </a:solidFill>
                <a:latin typeface="Perpetua" panose="02020502060401020303" pitchFamily="18" charset="0"/>
              </a:rPr>
              <a:t>100% </a:t>
            </a:r>
            <a:r>
              <a:rPr lang="en-US" b="1" dirty="0">
                <a:solidFill>
                  <a:srgbClr val="00B050"/>
                </a:solidFill>
                <a:latin typeface="Perpetua" panose="02020502060401020303" pitchFamily="18" charset="0"/>
              </a:rPr>
              <a:t>of Face </a:t>
            </a:r>
            <a:r>
              <a:rPr lang="en-US" b="1" dirty="0">
                <a:solidFill>
                  <a:srgbClr val="00B050"/>
                </a:solidFill>
                <a:latin typeface="Perpetua" panose="02020502060401020303" pitchFamily="18" charset="0"/>
              </a:rPr>
              <a:t>value of the </a:t>
            </a:r>
            <a:r>
              <a:rPr lang="en-US" b="1" dirty="0" smtClean="0">
                <a:solidFill>
                  <a:srgbClr val="00B050"/>
                </a:solidFill>
                <a:latin typeface="Perpetua" panose="02020502060401020303" pitchFamily="18" charset="0"/>
              </a:rPr>
              <a:t>bet</a:t>
            </a:r>
          </a:p>
          <a:p>
            <a:pPr algn="just"/>
            <a:r>
              <a:rPr lang="en-US" dirty="0">
                <a:solidFill>
                  <a:srgbClr val="00B050"/>
                </a:solidFill>
                <a:latin typeface="Perpetua" panose="02020502060401020303" pitchFamily="18" charset="0"/>
              </a:rPr>
              <a:t>For better understanding let us consider the following </a:t>
            </a:r>
            <a:r>
              <a:rPr lang="en-US" b="1" dirty="0" smtClean="0">
                <a:solidFill>
                  <a:srgbClr val="00B050"/>
                </a:solidFill>
                <a:latin typeface="Perpetua" panose="02020502060401020303" pitchFamily="18" charset="0"/>
              </a:rPr>
              <a:t>example</a:t>
            </a:r>
            <a:r>
              <a:rPr lang="en-US" dirty="0" smtClean="0">
                <a:solidFill>
                  <a:srgbClr val="00B050"/>
                </a:solidFill>
                <a:latin typeface="Perpetua" panose="02020502060401020303" pitchFamily="18" charset="0"/>
              </a:rPr>
              <a:t>:</a:t>
            </a:r>
            <a:endParaRPr lang="en-US" dirty="0">
              <a:solidFill>
                <a:srgbClr val="00B050"/>
              </a:solidFill>
              <a:latin typeface="Perpetua" panose="02020502060401020303" pitchFamily="18" charset="0"/>
            </a:endParaRPr>
          </a:p>
          <a:p>
            <a:pPr algn="just"/>
            <a:r>
              <a:rPr lang="en-US" dirty="0">
                <a:solidFill>
                  <a:srgbClr val="00B050"/>
                </a:solidFill>
                <a:latin typeface="Perpetua" panose="02020502060401020303" pitchFamily="18" charset="0"/>
              </a:rPr>
              <a:t>A lottery was organized by West Bengal Government. The ticket price was Rs. 500 per ticket as notified in the Gazette by the organizing State as authorized by the government.</a:t>
            </a:r>
          </a:p>
          <a:p>
            <a:pPr algn="just"/>
            <a:r>
              <a:rPr lang="en-US" dirty="0">
                <a:solidFill>
                  <a:srgbClr val="00B050"/>
                </a:solidFill>
                <a:latin typeface="Perpetua" panose="02020502060401020303" pitchFamily="18" charset="0"/>
              </a:rPr>
              <a:t>Thus, value of supply of lottery as authorized by State Governments = 100*500/128 = Rs. 390.50/-</a:t>
            </a:r>
          </a:p>
          <a:p>
            <a:endParaRPr lang="en-US" dirty="0" smtClean="0">
              <a:solidFill>
                <a:srgbClr val="00B050"/>
              </a:solidFill>
              <a:latin typeface="Perpetua" panose="02020502060401020303" pitchFamily="18" charset="0"/>
            </a:endParaRPr>
          </a:p>
          <a:p>
            <a:endParaRPr lang="en-US" dirty="0">
              <a:solidFill>
                <a:srgbClr val="00B050"/>
              </a:solidFill>
              <a:latin typeface="Perpetua" panose="02020502060401020303" pitchFamily="18" charset="0"/>
            </a:endParaRPr>
          </a:p>
          <a:p>
            <a:pPr algn="just"/>
            <a:endParaRPr lang="en-US" dirty="0">
              <a:solidFill>
                <a:srgbClr val="00B050"/>
              </a:solidFill>
              <a:latin typeface="Perpetua" panose="02020502060401020303"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Tree>
    <p:extLst>
      <p:ext uri="{BB962C8B-B14F-4D97-AF65-F5344CB8AC3E}">
        <p14:creationId xmlns:p14="http://schemas.microsoft.com/office/powerpoint/2010/main" val="38072957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85800"/>
          </a:xfrm>
        </p:spPr>
        <p:txBody>
          <a:bodyPr/>
          <a:lstStyle/>
          <a:p>
            <a:r>
              <a:rPr lang="en-US" sz="4000" dirty="0"/>
              <a:t>Rule 32</a:t>
            </a:r>
            <a:endParaRPr lang="en-US" sz="4000" dirty="0"/>
          </a:p>
        </p:txBody>
      </p:sp>
      <p:sp>
        <p:nvSpPr>
          <p:cNvPr id="3" name="Content Placeholder 2"/>
          <p:cNvSpPr>
            <a:spLocks noGrp="1"/>
          </p:cNvSpPr>
          <p:nvPr>
            <p:ph idx="1"/>
          </p:nvPr>
        </p:nvSpPr>
        <p:spPr>
          <a:xfrm>
            <a:off x="152400" y="838200"/>
            <a:ext cx="8839200" cy="5791200"/>
          </a:xfrm>
        </p:spPr>
        <p:txBody>
          <a:bodyPr>
            <a:normAutofit/>
          </a:bodyPr>
          <a:lstStyle/>
          <a:p>
            <a:pPr algn="just"/>
            <a:r>
              <a:rPr lang="en-US" sz="2200" b="1" dirty="0">
                <a:solidFill>
                  <a:srgbClr val="00B050"/>
                </a:solidFill>
                <a:latin typeface="Perpetua" panose="02020502060401020303" pitchFamily="18" charset="0"/>
              </a:rPr>
              <a:t>Determination of value in respect of certain </a:t>
            </a:r>
            <a:r>
              <a:rPr lang="en-US" sz="2200" b="1" dirty="0" smtClean="0">
                <a:solidFill>
                  <a:srgbClr val="00B050"/>
                </a:solidFill>
                <a:latin typeface="Perpetua" panose="02020502060401020303" pitchFamily="18" charset="0"/>
              </a:rPr>
              <a:t>supplies Rule 32:</a:t>
            </a:r>
          </a:p>
          <a:p>
            <a:pPr algn="just"/>
            <a:r>
              <a:rPr lang="en-US" sz="2200" dirty="0">
                <a:solidFill>
                  <a:srgbClr val="00B050"/>
                </a:solidFill>
                <a:latin typeface="Perpetua" panose="02020502060401020303" pitchFamily="18" charset="0"/>
              </a:rPr>
              <a:t>(1) Notwithstanding anything contained in the provisions of this Chapter, the value in respect of supplies specified below shall, at the option of the supplier, be determined in the manner provided hereinafter.</a:t>
            </a:r>
          </a:p>
          <a:p>
            <a:pPr algn="just"/>
            <a:r>
              <a:rPr lang="en-US" sz="2200" b="1" dirty="0">
                <a:solidFill>
                  <a:srgbClr val="00B050"/>
                </a:solidFill>
                <a:latin typeface="Perpetua" panose="02020502060401020303" pitchFamily="18" charset="0"/>
              </a:rPr>
              <a:t>(2) The value of supply of services in relation to the purchase or sale of foreign currency, including money changing, shall be determined by the supplier of services in the following manner, namely</a:t>
            </a:r>
            <a:r>
              <a:rPr lang="en-US" sz="2200" b="1" dirty="0" smtClean="0">
                <a:solidFill>
                  <a:srgbClr val="00B050"/>
                </a:solidFill>
                <a:latin typeface="Perpetua" panose="02020502060401020303" pitchFamily="18" charset="0"/>
              </a:rPr>
              <a:t>:- Rule 32(2)</a:t>
            </a:r>
          </a:p>
          <a:p>
            <a:pPr algn="just"/>
            <a:r>
              <a:rPr lang="en-US" sz="2200" b="1" u="sng" dirty="0" smtClean="0">
                <a:solidFill>
                  <a:srgbClr val="00B050"/>
                </a:solidFill>
                <a:latin typeface="Perpetua" panose="02020502060401020303" pitchFamily="18" charset="0"/>
              </a:rPr>
              <a:t>Option 1.</a:t>
            </a:r>
          </a:p>
          <a:p>
            <a:pPr algn="just"/>
            <a:r>
              <a:rPr lang="en-US" sz="2200" u="sng" dirty="0">
                <a:solidFill>
                  <a:srgbClr val="00B050"/>
                </a:solidFill>
                <a:latin typeface="Perpetua" panose="02020502060401020303" pitchFamily="18" charset="0"/>
              </a:rPr>
              <a:t>When exchanged from, or </a:t>
            </a:r>
            <a:r>
              <a:rPr lang="en-US" sz="2200" b="1" u="sng" dirty="0">
                <a:solidFill>
                  <a:srgbClr val="00B050"/>
                </a:solidFill>
                <a:latin typeface="Perpetua" panose="02020502060401020303" pitchFamily="18" charset="0"/>
              </a:rPr>
              <a:t>to, Indian </a:t>
            </a:r>
            <a:r>
              <a:rPr lang="en-US" sz="2200" b="1" u="sng" dirty="0" smtClean="0">
                <a:solidFill>
                  <a:srgbClr val="00B050"/>
                </a:solidFill>
                <a:latin typeface="Perpetua" panose="02020502060401020303" pitchFamily="18" charset="0"/>
              </a:rPr>
              <a:t>Rupees</a:t>
            </a:r>
          </a:p>
          <a:p>
            <a:pPr algn="just"/>
            <a:r>
              <a:rPr lang="en-US" sz="2200" dirty="0">
                <a:solidFill>
                  <a:srgbClr val="00B050"/>
                </a:solidFill>
                <a:latin typeface="Perpetua" panose="02020502060401020303" pitchFamily="18" charset="0"/>
              </a:rPr>
              <a:t>Where </a:t>
            </a:r>
            <a:r>
              <a:rPr lang="en-US" sz="2200" b="1" dirty="0">
                <a:solidFill>
                  <a:srgbClr val="00B050"/>
                </a:solidFill>
                <a:latin typeface="Perpetua" panose="02020502060401020303" pitchFamily="18" charset="0"/>
              </a:rPr>
              <a:t>RBI reference rate is available</a:t>
            </a:r>
            <a:r>
              <a:rPr lang="en-US" sz="2200" dirty="0">
                <a:solidFill>
                  <a:srgbClr val="00B050"/>
                </a:solidFill>
                <a:latin typeface="Perpetua" panose="02020502060401020303" pitchFamily="18" charset="0"/>
              </a:rPr>
              <a:t> :- </a:t>
            </a:r>
            <a:endParaRPr lang="en-US" sz="2200" dirty="0" smtClean="0">
              <a:solidFill>
                <a:srgbClr val="00B050"/>
              </a:solidFill>
              <a:latin typeface="Perpetua" panose="02020502060401020303" pitchFamily="18" charset="0"/>
            </a:endParaRPr>
          </a:p>
          <a:p>
            <a:pPr algn="just"/>
            <a:r>
              <a:rPr lang="en-US" sz="2200" dirty="0" smtClean="0">
                <a:solidFill>
                  <a:srgbClr val="00B050"/>
                </a:solidFill>
                <a:latin typeface="Perpetua" panose="02020502060401020303" pitchFamily="18" charset="0"/>
              </a:rPr>
              <a:t>Difference </a:t>
            </a:r>
            <a:r>
              <a:rPr lang="en-US" sz="2200" dirty="0">
                <a:solidFill>
                  <a:srgbClr val="00B050"/>
                </a:solidFill>
                <a:latin typeface="Perpetua" panose="02020502060401020303" pitchFamily="18" charset="0"/>
              </a:rPr>
              <a:t>in the buying rate or the selling rate, and the Reserve Bank of India reference rate for that currency at that time, multiplied by the total units of currency</a:t>
            </a:r>
            <a:r>
              <a:rPr lang="en-US" sz="2200" dirty="0" smtClean="0">
                <a:solidFill>
                  <a:srgbClr val="00B050"/>
                </a:solidFill>
                <a:latin typeface="Perpetua" panose="02020502060401020303" pitchFamily="18" charset="0"/>
              </a:rPr>
              <a:t>.</a:t>
            </a:r>
          </a:p>
          <a:p>
            <a:pPr algn="just"/>
            <a:r>
              <a:rPr lang="en-US" sz="2200" dirty="0">
                <a:solidFill>
                  <a:srgbClr val="00B050"/>
                </a:solidFill>
                <a:latin typeface="Perpetua" panose="02020502060401020303" pitchFamily="18" charset="0"/>
              </a:rPr>
              <a:t>Where </a:t>
            </a:r>
            <a:r>
              <a:rPr lang="en-US" sz="2200" b="1" dirty="0">
                <a:solidFill>
                  <a:srgbClr val="00B050"/>
                </a:solidFill>
                <a:latin typeface="Perpetua" panose="02020502060401020303" pitchFamily="18" charset="0"/>
              </a:rPr>
              <a:t>RBI reference rate is not available </a:t>
            </a:r>
            <a:r>
              <a:rPr lang="en-US" sz="2200" dirty="0" smtClean="0">
                <a:solidFill>
                  <a:srgbClr val="00B050"/>
                </a:solidFill>
                <a:latin typeface="Perpetua" panose="02020502060401020303" pitchFamily="18" charset="0"/>
              </a:rPr>
              <a:t>:-</a:t>
            </a:r>
          </a:p>
          <a:p>
            <a:pPr algn="just"/>
            <a:r>
              <a:rPr lang="en-US" sz="2200" dirty="0" smtClean="0">
                <a:solidFill>
                  <a:srgbClr val="00B050"/>
                </a:solidFill>
                <a:latin typeface="Perpetua" panose="02020502060401020303" pitchFamily="18" charset="0"/>
              </a:rPr>
              <a:t>1</a:t>
            </a:r>
            <a:r>
              <a:rPr lang="en-US" sz="2200" dirty="0">
                <a:solidFill>
                  <a:srgbClr val="00B050"/>
                </a:solidFill>
                <a:latin typeface="Perpetua" panose="02020502060401020303" pitchFamily="18" charset="0"/>
              </a:rPr>
              <a:t>%. </a:t>
            </a:r>
            <a:r>
              <a:rPr lang="en-US" sz="2200" dirty="0">
                <a:solidFill>
                  <a:srgbClr val="00B050"/>
                </a:solidFill>
                <a:latin typeface="Perpetua" panose="02020502060401020303" pitchFamily="18" charset="0"/>
              </a:rPr>
              <a:t>of the gross amount of Indian Rupees given or received</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Tree>
    <p:extLst>
      <p:ext uri="{BB962C8B-B14F-4D97-AF65-F5344CB8AC3E}">
        <p14:creationId xmlns:p14="http://schemas.microsoft.com/office/powerpoint/2010/main" val="21858802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839200" cy="838200"/>
          </a:xfrm>
        </p:spPr>
        <p:txBody>
          <a:bodyPr/>
          <a:lstStyle/>
          <a:p>
            <a:r>
              <a:rPr lang="en-US" sz="4000" dirty="0"/>
              <a:t>Rule 32</a:t>
            </a:r>
          </a:p>
        </p:txBody>
      </p:sp>
      <p:sp>
        <p:nvSpPr>
          <p:cNvPr id="3" name="Content Placeholder 2"/>
          <p:cNvSpPr>
            <a:spLocks noGrp="1"/>
          </p:cNvSpPr>
          <p:nvPr>
            <p:ph idx="1"/>
          </p:nvPr>
        </p:nvSpPr>
        <p:spPr>
          <a:xfrm>
            <a:off x="228600" y="838200"/>
            <a:ext cx="8839200" cy="5867400"/>
          </a:xfrm>
        </p:spPr>
        <p:txBody>
          <a:bodyPr>
            <a:normAutofit/>
          </a:bodyPr>
          <a:lstStyle/>
          <a:p>
            <a:pPr algn="just"/>
            <a:r>
              <a:rPr lang="en-US" u="sng" dirty="0">
                <a:solidFill>
                  <a:srgbClr val="00B050"/>
                </a:solidFill>
                <a:latin typeface="Perpetua" panose="02020502060401020303" pitchFamily="18" charset="0"/>
              </a:rPr>
              <a:t>When exchanged from one </a:t>
            </a:r>
            <a:r>
              <a:rPr lang="en-US" b="1" u="sng" dirty="0">
                <a:solidFill>
                  <a:srgbClr val="00B050"/>
                </a:solidFill>
                <a:latin typeface="Perpetua" panose="02020502060401020303" pitchFamily="18" charset="0"/>
              </a:rPr>
              <a:t>foreign currency to another</a:t>
            </a:r>
            <a:r>
              <a:rPr lang="en-US" u="sng" dirty="0">
                <a:solidFill>
                  <a:srgbClr val="00B050"/>
                </a:solidFill>
                <a:latin typeface="Perpetua" panose="02020502060401020303" pitchFamily="18" charset="0"/>
              </a:rPr>
              <a:t>.</a:t>
            </a:r>
          </a:p>
          <a:p>
            <a:pPr algn="just"/>
            <a:r>
              <a:rPr lang="en-US" dirty="0">
                <a:solidFill>
                  <a:srgbClr val="00B050"/>
                </a:solidFill>
                <a:latin typeface="Perpetua" panose="02020502060401020303" pitchFamily="18" charset="0"/>
              </a:rPr>
              <a:t>1% of lower of :-</a:t>
            </a:r>
          </a:p>
          <a:p>
            <a:pPr algn="just"/>
            <a:r>
              <a:rPr lang="en-US" dirty="0">
                <a:solidFill>
                  <a:srgbClr val="00B050"/>
                </a:solidFill>
                <a:latin typeface="Perpetua" panose="02020502060401020303" pitchFamily="18" charset="0"/>
              </a:rPr>
              <a:t>Converting foreign currency 1 with RBI reference rate into Indian Rupee</a:t>
            </a:r>
          </a:p>
          <a:p>
            <a:pPr algn="just"/>
            <a:r>
              <a:rPr lang="en-US" dirty="0">
                <a:solidFill>
                  <a:srgbClr val="00B050"/>
                </a:solidFill>
                <a:latin typeface="Perpetua" panose="02020502060401020303" pitchFamily="18" charset="0"/>
              </a:rPr>
              <a:t>Converting foreign currency 2 with RBI reference rate into Indian Rupee</a:t>
            </a:r>
          </a:p>
          <a:p>
            <a:pPr algn="just"/>
            <a:r>
              <a:rPr lang="en-US" b="1" u="sng" dirty="0">
                <a:solidFill>
                  <a:srgbClr val="00B050"/>
                </a:solidFill>
                <a:latin typeface="Perpetua" panose="02020502060401020303" pitchFamily="18" charset="0"/>
              </a:rPr>
              <a:t>Option </a:t>
            </a:r>
            <a:r>
              <a:rPr lang="en-US" b="1" u="sng" dirty="0" smtClean="0">
                <a:solidFill>
                  <a:srgbClr val="00B050"/>
                </a:solidFill>
                <a:latin typeface="Perpetua" panose="02020502060401020303" pitchFamily="18" charset="0"/>
              </a:rPr>
              <a:t>2.</a:t>
            </a:r>
          </a:p>
          <a:p>
            <a:pPr algn="just"/>
            <a:r>
              <a:rPr lang="en-US" u="sng" dirty="0">
                <a:solidFill>
                  <a:srgbClr val="00B050"/>
                </a:solidFill>
                <a:latin typeface="Perpetua" panose="02020502060401020303" pitchFamily="18" charset="0"/>
              </a:rPr>
              <a:t>When exchanged from, or to, Indian Rupees or from one foreign currency to another.</a:t>
            </a:r>
          </a:p>
          <a:p>
            <a:pPr algn="just"/>
            <a:r>
              <a:rPr lang="en-US" dirty="0">
                <a:solidFill>
                  <a:srgbClr val="00B050"/>
                </a:solidFill>
                <a:latin typeface="Perpetua" panose="02020502060401020303" pitchFamily="18" charset="0"/>
              </a:rPr>
              <a:t>Amount up to 1 lacs: 1% of the gross amount of currency exchanged subject to a minimum amount of Rs. </a:t>
            </a:r>
            <a:r>
              <a:rPr lang="en-US" dirty="0">
                <a:solidFill>
                  <a:srgbClr val="00B050"/>
                </a:solidFill>
                <a:latin typeface="Perpetua" panose="02020502060401020303" pitchFamily="18" charset="0"/>
              </a:rPr>
              <a:t>250</a:t>
            </a:r>
            <a:r>
              <a:rPr lang="en-US" dirty="0" smtClean="0">
                <a:solidFill>
                  <a:srgbClr val="00B050"/>
                </a:solidFill>
                <a:latin typeface="Perpetua" panose="02020502060401020303" pitchFamily="18" charset="0"/>
              </a:rPr>
              <a:t>/-</a:t>
            </a:r>
          </a:p>
          <a:p>
            <a:pPr algn="just"/>
            <a:r>
              <a:rPr lang="en-US" dirty="0">
                <a:solidFill>
                  <a:srgbClr val="00B050"/>
                </a:solidFill>
                <a:latin typeface="Perpetua" panose="02020502060401020303" pitchFamily="18" charset="0"/>
              </a:rPr>
              <a:t>Amount above 1 lacs up to 10 lacs : Rs. </a:t>
            </a:r>
            <a:r>
              <a:rPr lang="en-US" dirty="0">
                <a:solidFill>
                  <a:srgbClr val="00B050"/>
                </a:solidFill>
                <a:latin typeface="Perpetua" panose="02020502060401020303" pitchFamily="18" charset="0"/>
              </a:rPr>
              <a:t>1000 + 0.5% of the gross amount of currency exchanged on such excessive </a:t>
            </a:r>
            <a:r>
              <a:rPr lang="en-US" dirty="0" smtClean="0">
                <a:solidFill>
                  <a:srgbClr val="00B050"/>
                </a:solidFill>
                <a:latin typeface="Perpetua" panose="02020502060401020303" pitchFamily="18" charset="0"/>
              </a:rPr>
              <a:t>amount</a:t>
            </a:r>
          </a:p>
          <a:p>
            <a:pPr algn="just"/>
            <a:r>
              <a:rPr lang="en-US" dirty="0">
                <a:solidFill>
                  <a:srgbClr val="00B050"/>
                </a:solidFill>
                <a:latin typeface="Perpetua" panose="02020502060401020303" pitchFamily="18" charset="0"/>
              </a:rPr>
              <a:t>Amount above 10 lacs : Rs. 5500 + 0.1% of the gross amount of currency exchanged on such excessive amount Subject to a maximum of Rs. 60000</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Tree>
    <p:extLst>
      <p:ext uri="{BB962C8B-B14F-4D97-AF65-F5344CB8AC3E}">
        <p14:creationId xmlns:p14="http://schemas.microsoft.com/office/powerpoint/2010/main" val="15394398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15400" cy="762000"/>
          </a:xfrm>
        </p:spPr>
        <p:txBody>
          <a:bodyPr/>
          <a:lstStyle/>
          <a:p>
            <a:r>
              <a:rPr lang="en-US" sz="4000" dirty="0"/>
              <a:t>Rule 32</a:t>
            </a:r>
          </a:p>
        </p:txBody>
      </p:sp>
      <p:sp>
        <p:nvSpPr>
          <p:cNvPr id="3" name="Content Placeholder 2"/>
          <p:cNvSpPr>
            <a:spLocks noGrp="1"/>
          </p:cNvSpPr>
          <p:nvPr>
            <p:ph idx="1"/>
          </p:nvPr>
        </p:nvSpPr>
        <p:spPr>
          <a:xfrm>
            <a:off x="152400" y="914400"/>
            <a:ext cx="8915400" cy="5791200"/>
          </a:xfrm>
        </p:spPr>
        <p:txBody>
          <a:bodyPr/>
          <a:lstStyle/>
          <a:p>
            <a:pPr algn="just"/>
            <a:r>
              <a:rPr lang="en-US" b="1" dirty="0">
                <a:solidFill>
                  <a:srgbClr val="00B050"/>
                </a:solidFill>
                <a:latin typeface="Perpetua" panose="02020502060401020303" pitchFamily="18" charset="0"/>
              </a:rPr>
              <a:t>Note:</a:t>
            </a:r>
            <a:r>
              <a:rPr lang="en-US" dirty="0">
                <a:solidFill>
                  <a:srgbClr val="00B050"/>
                </a:solidFill>
                <a:latin typeface="Perpetua" panose="02020502060401020303" pitchFamily="18" charset="0"/>
              </a:rPr>
              <a:t> </a:t>
            </a:r>
            <a:r>
              <a:rPr lang="en-US" dirty="0" smtClean="0">
                <a:solidFill>
                  <a:srgbClr val="00B050"/>
                </a:solidFill>
                <a:latin typeface="Perpetua" panose="02020502060401020303" pitchFamily="18" charset="0"/>
              </a:rPr>
              <a:t>Once </a:t>
            </a:r>
            <a:r>
              <a:rPr lang="en-US" dirty="0">
                <a:solidFill>
                  <a:srgbClr val="00B050"/>
                </a:solidFill>
                <a:latin typeface="Perpetua" panose="02020502060401020303" pitchFamily="18" charset="0"/>
              </a:rPr>
              <a:t>option 2 has been exercised for a financial year, such option shall not be withdrawn during the remaining part of that financial year</a:t>
            </a:r>
            <a:r>
              <a:rPr lang="en-US" dirty="0" smtClean="0">
                <a:solidFill>
                  <a:srgbClr val="00B050"/>
                </a:solidFill>
                <a:latin typeface="Perpetua" panose="02020502060401020303" pitchFamily="18" charset="0"/>
              </a:rPr>
              <a:t>.</a:t>
            </a:r>
          </a:p>
          <a:p>
            <a:pPr algn="just"/>
            <a:r>
              <a:rPr lang="en-US" dirty="0">
                <a:solidFill>
                  <a:srgbClr val="00B050"/>
                </a:solidFill>
                <a:latin typeface="Perpetua" panose="02020502060401020303" pitchFamily="18" charset="0"/>
              </a:rPr>
              <a:t>For better understanding let us consider the following </a:t>
            </a:r>
            <a:r>
              <a:rPr lang="en-US" b="1" dirty="0" smtClean="0">
                <a:solidFill>
                  <a:srgbClr val="00B050"/>
                </a:solidFill>
                <a:latin typeface="Perpetua" panose="02020502060401020303" pitchFamily="18" charset="0"/>
              </a:rPr>
              <a:t>example:</a:t>
            </a:r>
          </a:p>
          <a:p>
            <a:pPr algn="just"/>
            <a:r>
              <a:rPr lang="en-US" dirty="0" smtClean="0">
                <a:solidFill>
                  <a:srgbClr val="00B050"/>
                </a:solidFill>
                <a:latin typeface="Perpetua" panose="02020502060401020303" pitchFamily="18" charset="0"/>
              </a:rPr>
              <a:t>Mr. </a:t>
            </a:r>
            <a:r>
              <a:rPr lang="en-US" dirty="0">
                <a:solidFill>
                  <a:srgbClr val="00B050"/>
                </a:solidFill>
                <a:latin typeface="Perpetua" panose="02020502060401020303" pitchFamily="18" charset="0"/>
              </a:rPr>
              <a:t>X, exchanged 100000 peso to Indian Rupees @ 1.50 per peso. </a:t>
            </a:r>
            <a:r>
              <a:rPr lang="en-US" dirty="0" smtClean="0">
                <a:solidFill>
                  <a:srgbClr val="00B050"/>
                </a:solidFill>
                <a:latin typeface="Perpetua" panose="02020502060401020303" pitchFamily="18" charset="0"/>
              </a:rPr>
              <a:t>Mr. </a:t>
            </a:r>
            <a:r>
              <a:rPr lang="en-US" dirty="0">
                <a:solidFill>
                  <a:srgbClr val="00B050"/>
                </a:solidFill>
                <a:latin typeface="Perpetua" panose="02020502060401020303" pitchFamily="18" charset="0"/>
              </a:rPr>
              <a:t>X has 2 options for the </a:t>
            </a:r>
            <a:r>
              <a:rPr lang="en-US" dirty="0" smtClean="0">
                <a:solidFill>
                  <a:srgbClr val="00B050"/>
                </a:solidFill>
                <a:latin typeface="Perpetua" panose="02020502060401020303" pitchFamily="18" charset="0"/>
              </a:rPr>
              <a:t>valuation:-</a:t>
            </a:r>
            <a:endParaRPr lang="en-US" dirty="0">
              <a:solidFill>
                <a:srgbClr val="00B050"/>
              </a:solidFill>
              <a:latin typeface="Perpetua" panose="02020502060401020303" pitchFamily="18" charset="0"/>
            </a:endParaRPr>
          </a:p>
          <a:p>
            <a:pPr algn="just"/>
            <a:r>
              <a:rPr lang="en-US" dirty="0">
                <a:solidFill>
                  <a:srgbClr val="00B050"/>
                </a:solidFill>
                <a:latin typeface="Perpetua" panose="02020502060401020303" pitchFamily="18" charset="0"/>
              </a:rPr>
              <a:t>Option 1 : </a:t>
            </a:r>
            <a:endParaRPr lang="en-US" dirty="0" smtClean="0">
              <a:solidFill>
                <a:srgbClr val="00B050"/>
              </a:solidFill>
              <a:latin typeface="Perpetua" panose="02020502060401020303" pitchFamily="18" charset="0"/>
            </a:endParaRPr>
          </a:p>
          <a:p>
            <a:pPr algn="just"/>
            <a:r>
              <a:rPr lang="en-US" dirty="0" smtClean="0">
                <a:solidFill>
                  <a:srgbClr val="00B050"/>
                </a:solidFill>
                <a:latin typeface="Perpetua" panose="02020502060401020303" pitchFamily="18" charset="0"/>
              </a:rPr>
              <a:t>As </a:t>
            </a:r>
            <a:r>
              <a:rPr lang="en-US" dirty="0">
                <a:solidFill>
                  <a:srgbClr val="00B050"/>
                </a:solidFill>
                <a:latin typeface="Perpetua" panose="02020502060401020303" pitchFamily="18" charset="0"/>
              </a:rPr>
              <a:t>RBI reference rate is not available, 1% of gross amount = 1%*1.50*100000= Rs.1500/-</a:t>
            </a:r>
          </a:p>
          <a:p>
            <a:pPr algn="just"/>
            <a:r>
              <a:rPr lang="en-US" dirty="0">
                <a:solidFill>
                  <a:srgbClr val="00B050"/>
                </a:solidFill>
                <a:latin typeface="Perpetua" panose="02020502060401020303" pitchFamily="18" charset="0"/>
              </a:rPr>
              <a:t>Option 2 : </a:t>
            </a:r>
            <a:endParaRPr lang="en-US" dirty="0" smtClean="0">
              <a:solidFill>
                <a:srgbClr val="00B050"/>
              </a:solidFill>
              <a:latin typeface="Perpetua" panose="02020502060401020303" pitchFamily="18" charset="0"/>
            </a:endParaRPr>
          </a:p>
          <a:p>
            <a:pPr algn="just"/>
            <a:r>
              <a:rPr lang="en-US" dirty="0" smtClean="0">
                <a:solidFill>
                  <a:srgbClr val="00B050"/>
                </a:solidFill>
                <a:latin typeface="Perpetua" panose="02020502060401020303" pitchFamily="18" charset="0"/>
              </a:rPr>
              <a:t>Amount </a:t>
            </a:r>
            <a:r>
              <a:rPr lang="en-US" dirty="0">
                <a:solidFill>
                  <a:srgbClr val="00B050"/>
                </a:solidFill>
                <a:latin typeface="Perpetua" panose="02020502060401020303" pitchFamily="18" charset="0"/>
              </a:rPr>
              <a:t>above 1 lacs up to 10 lacs : Rs. </a:t>
            </a:r>
            <a:r>
              <a:rPr lang="en-US" dirty="0">
                <a:solidFill>
                  <a:srgbClr val="00B050"/>
                </a:solidFill>
                <a:latin typeface="Perpetua" panose="02020502060401020303" pitchFamily="18" charset="0"/>
              </a:rPr>
              <a:t>1000 + 0.5% of (150000-100000) = Rs. 1,250/-</a:t>
            </a:r>
          </a:p>
          <a:p>
            <a:pPr algn="just"/>
            <a:endParaRPr lang="en-US" dirty="0">
              <a:solidFill>
                <a:srgbClr val="00B050"/>
              </a:solidFill>
              <a:latin typeface="Perpetua" panose="02020502060401020303"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Tree>
    <p:extLst>
      <p:ext uri="{BB962C8B-B14F-4D97-AF65-F5344CB8AC3E}">
        <p14:creationId xmlns:p14="http://schemas.microsoft.com/office/powerpoint/2010/main" val="4449743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915400" cy="762000"/>
          </a:xfrm>
        </p:spPr>
        <p:txBody>
          <a:bodyPr/>
          <a:lstStyle/>
          <a:p>
            <a:r>
              <a:rPr lang="en-US" sz="4000" dirty="0"/>
              <a:t>Rule 32</a:t>
            </a:r>
          </a:p>
        </p:txBody>
      </p:sp>
      <p:sp>
        <p:nvSpPr>
          <p:cNvPr id="3" name="Content Placeholder 2"/>
          <p:cNvSpPr>
            <a:spLocks noGrp="1"/>
          </p:cNvSpPr>
          <p:nvPr>
            <p:ph idx="1"/>
          </p:nvPr>
        </p:nvSpPr>
        <p:spPr>
          <a:xfrm>
            <a:off x="152400" y="838200"/>
            <a:ext cx="8839200" cy="5715000"/>
          </a:xfrm>
        </p:spPr>
        <p:txBody>
          <a:bodyPr>
            <a:normAutofit/>
          </a:bodyPr>
          <a:lstStyle/>
          <a:p>
            <a:pPr algn="just"/>
            <a:r>
              <a:rPr lang="en-US" b="1" dirty="0">
                <a:solidFill>
                  <a:srgbClr val="00B050"/>
                </a:solidFill>
                <a:latin typeface="Perpetua" panose="02020502060401020303" pitchFamily="18" charset="0"/>
              </a:rPr>
              <a:t>Value of supply in case of booking of tickets for travel by air provided by an air travel </a:t>
            </a:r>
            <a:r>
              <a:rPr lang="en-US" b="1" dirty="0" smtClean="0">
                <a:solidFill>
                  <a:srgbClr val="00B050"/>
                </a:solidFill>
                <a:latin typeface="Perpetua" panose="02020502060401020303" pitchFamily="18" charset="0"/>
              </a:rPr>
              <a:t>agent Rule 32 (3)</a:t>
            </a:r>
          </a:p>
          <a:p>
            <a:pPr algn="just"/>
            <a:endParaRPr lang="en-US" b="1" dirty="0" smtClean="0">
              <a:solidFill>
                <a:srgbClr val="00B050"/>
              </a:solidFill>
              <a:latin typeface="Perpetua" panose="02020502060401020303" pitchFamily="18" charset="0"/>
            </a:endParaRPr>
          </a:p>
          <a:p>
            <a:pPr algn="just"/>
            <a:r>
              <a:rPr lang="en-US" dirty="0">
                <a:solidFill>
                  <a:srgbClr val="00B050"/>
                </a:solidFill>
                <a:latin typeface="Perpetua" panose="02020502060401020303" pitchFamily="18" charset="0"/>
              </a:rPr>
              <a:t>Domestic </a:t>
            </a:r>
            <a:r>
              <a:rPr lang="en-US" dirty="0" smtClean="0">
                <a:solidFill>
                  <a:srgbClr val="00B050"/>
                </a:solidFill>
                <a:latin typeface="Perpetua" panose="02020502060401020303" pitchFamily="18" charset="0"/>
              </a:rPr>
              <a:t>bookings :  </a:t>
            </a:r>
            <a:r>
              <a:rPr lang="en-US" b="1" dirty="0" smtClean="0">
                <a:solidFill>
                  <a:srgbClr val="00B050"/>
                </a:solidFill>
                <a:latin typeface="Perpetua" panose="02020502060401020303" pitchFamily="18" charset="0"/>
              </a:rPr>
              <a:t>5</a:t>
            </a:r>
            <a:r>
              <a:rPr lang="en-US" b="1" dirty="0">
                <a:solidFill>
                  <a:srgbClr val="00B050"/>
                </a:solidFill>
                <a:latin typeface="Perpetua" panose="02020502060401020303" pitchFamily="18" charset="0"/>
              </a:rPr>
              <a:t>% </a:t>
            </a:r>
            <a:r>
              <a:rPr lang="en-US" dirty="0">
                <a:solidFill>
                  <a:srgbClr val="00B050"/>
                </a:solidFill>
                <a:latin typeface="Perpetua" panose="02020502060401020303" pitchFamily="18" charset="0"/>
              </a:rPr>
              <a:t>of Basic </a:t>
            </a:r>
            <a:r>
              <a:rPr lang="en-US" dirty="0" smtClean="0">
                <a:solidFill>
                  <a:srgbClr val="00B050"/>
                </a:solidFill>
                <a:latin typeface="Perpetua" panose="02020502060401020303" pitchFamily="18" charset="0"/>
              </a:rPr>
              <a:t>fare</a:t>
            </a:r>
          </a:p>
          <a:p>
            <a:pPr algn="just"/>
            <a:r>
              <a:rPr lang="en-US" dirty="0">
                <a:solidFill>
                  <a:srgbClr val="00B050"/>
                </a:solidFill>
                <a:latin typeface="Perpetua" panose="02020502060401020303" pitchFamily="18" charset="0"/>
              </a:rPr>
              <a:t>International </a:t>
            </a:r>
            <a:r>
              <a:rPr lang="en-US" dirty="0" smtClean="0">
                <a:solidFill>
                  <a:srgbClr val="00B050"/>
                </a:solidFill>
                <a:latin typeface="Perpetua" panose="02020502060401020303" pitchFamily="18" charset="0"/>
              </a:rPr>
              <a:t>bookings : </a:t>
            </a:r>
            <a:r>
              <a:rPr lang="en-US" b="1" dirty="0">
                <a:solidFill>
                  <a:srgbClr val="00B050"/>
                </a:solidFill>
                <a:latin typeface="Perpetua" panose="02020502060401020303" pitchFamily="18" charset="0"/>
              </a:rPr>
              <a:t>10%</a:t>
            </a:r>
            <a:r>
              <a:rPr lang="en-US" dirty="0">
                <a:solidFill>
                  <a:srgbClr val="00B050"/>
                </a:solidFill>
                <a:latin typeface="Perpetua" panose="02020502060401020303" pitchFamily="18" charset="0"/>
              </a:rPr>
              <a:t> of Basic </a:t>
            </a:r>
            <a:r>
              <a:rPr lang="en-US" dirty="0" smtClean="0">
                <a:solidFill>
                  <a:srgbClr val="00B050"/>
                </a:solidFill>
                <a:latin typeface="Perpetua" panose="02020502060401020303" pitchFamily="18" charset="0"/>
              </a:rPr>
              <a:t>fare</a:t>
            </a:r>
          </a:p>
          <a:p>
            <a:pPr algn="just"/>
            <a:r>
              <a:rPr lang="en-US" b="1" dirty="0">
                <a:solidFill>
                  <a:srgbClr val="00B050"/>
                </a:solidFill>
                <a:latin typeface="Perpetua" panose="02020502060401020303" pitchFamily="18" charset="0"/>
              </a:rPr>
              <a:t>Note:</a:t>
            </a:r>
          </a:p>
          <a:p>
            <a:pPr algn="just"/>
            <a:r>
              <a:rPr lang="en-US" b="1" dirty="0">
                <a:solidFill>
                  <a:srgbClr val="00B050"/>
                </a:solidFill>
                <a:latin typeface="Perpetua" panose="02020502060401020303" pitchFamily="18" charset="0"/>
              </a:rPr>
              <a:t>Basic fare</a:t>
            </a:r>
            <a:r>
              <a:rPr lang="en-US" dirty="0">
                <a:solidFill>
                  <a:srgbClr val="00B050"/>
                </a:solidFill>
                <a:latin typeface="Perpetua" panose="02020502060401020303" pitchFamily="18" charset="0"/>
              </a:rPr>
              <a:t> means that part of the air fare on which commission is normally paid to the air travel agent by the airlines.</a:t>
            </a:r>
          </a:p>
          <a:p>
            <a:pPr algn="just"/>
            <a:r>
              <a:rPr lang="en-US" dirty="0">
                <a:solidFill>
                  <a:srgbClr val="00B050"/>
                </a:solidFill>
                <a:latin typeface="Perpetua" panose="02020502060401020303" pitchFamily="18" charset="0"/>
              </a:rPr>
              <a:t>Other charges and taxes are not to be included in the calculation of basic fare.</a:t>
            </a:r>
          </a:p>
          <a:p>
            <a:pPr algn="just"/>
            <a:endParaRPr lang="en-US" dirty="0">
              <a:solidFill>
                <a:srgbClr val="00B050"/>
              </a:solidFill>
              <a:latin typeface="Perpetua" panose="02020502060401020303"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Tree>
    <p:extLst>
      <p:ext uri="{BB962C8B-B14F-4D97-AF65-F5344CB8AC3E}">
        <p14:creationId xmlns:p14="http://schemas.microsoft.com/office/powerpoint/2010/main" val="1408309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763000" cy="762000"/>
          </a:xfrm>
        </p:spPr>
        <p:txBody>
          <a:bodyPr/>
          <a:lstStyle/>
          <a:p>
            <a:r>
              <a:rPr lang="en-US" sz="4000" dirty="0"/>
              <a:t>Rule 32</a:t>
            </a:r>
          </a:p>
        </p:txBody>
      </p:sp>
      <p:sp>
        <p:nvSpPr>
          <p:cNvPr id="3" name="Content Placeholder 2"/>
          <p:cNvSpPr>
            <a:spLocks noGrp="1"/>
          </p:cNvSpPr>
          <p:nvPr>
            <p:ph idx="1"/>
          </p:nvPr>
        </p:nvSpPr>
        <p:spPr>
          <a:xfrm>
            <a:off x="228600" y="762000"/>
            <a:ext cx="8686800" cy="5791200"/>
          </a:xfrm>
        </p:spPr>
        <p:txBody>
          <a:bodyPr>
            <a:normAutofit lnSpcReduction="10000"/>
          </a:bodyPr>
          <a:lstStyle/>
          <a:p>
            <a:pPr algn="just"/>
            <a:r>
              <a:rPr lang="en-US" b="1" dirty="0">
                <a:solidFill>
                  <a:srgbClr val="00B050"/>
                </a:solidFill>
                <a:latin typeface="Perpetua" panose="02020502060401020303" pitchFamily="18" charset="0"/>
              </a:rPr>
              <a:t>Value of supply in case of life insurance </a:t>
            </a:r>
            <a:r>
              <a:rPr lang="en-US" b="1" dirty="0" smtClean="0">
                <a:solidFill>
                  <a:srgbClr val="00B050"/>
                </a:solidFill>
                <a:latin typeface="Perpetua" panose="02020502060401020303" pitchFamily="18" charset="0"/>
              </a:rPr>
              <a:t>business Rule 32(4)</a:t>
            </a:r>
          </a:p>
          <a:p>
            <a:pPr algn="just"/>
            <a:r>
              <a:rPr lang="en-US" u="sng" dirty="0">
                <a:solidFill>
                  <a:srgbClr val="00B050"/>
                </a:solidFill>
                <a:latin typeface="Perpetua" panose="02020502060401020303" pitchFamily="18" charset="0"/>
              </a:rPr>
              <a:t>If savings amount is </a:t>
            </a:r>
            <a:r>
              <a:rPr lang="en-US" b="1" u="sng" dirty="0">
                <a:solidFill>
                  <a:srgbClr val="00B050"/>
                </a:solidFill>
                <a:latin typeface="Perpetua" panose="02020502060401020303" pitchFamily="18" charset="0"/>
              </a:rPr>
              <a:t>separately Intimated</a:t>
            </a:r>
            <a:r>
              <a:rPr lang="en-US" u="sng" dirty="0">
                <a:solidFill>
                  <a:srgbClr val="00B050"/>
                </a:solidFill>
                <a:latin typeface="Perpetua" panose="02020502060401020303" pitchFamily="18" charset="0"/>
              </a:rPr>
              <a:t>, at the time of </a:t>
            </a:r>
            <a:r>
              <a:rPr lang="en-US" u="sng" dirty="0" smtClean="0">
                <a:solidFill>
                  <a:srgbClr val="00B050"/>
                </a:solidFill>
                <a:latin typeface="Perpetua" panose="02020502060401020303" pitchFamily="18" charset="0"/>
              </a:rPr>
              <a:t>supply:</a:t>
            </a:r>
          </a:p>
          <a:p>
            <a:pPr algn="just"/>
            <a:r>
              <a:rPr lang="en-US" dirty="0">
                <a:solidFill>
                  <a:srgbClr val="00B050"/>
                </a:solidFill>
                <a:latin typeface="Perpetua" panose="02020502060401020303" pitchFamily="18" charset="0"/>
              </a:rPr>
              <a:t>The gross premium charged from a policy holder</a:t>
            </a:r>
            <a:r>
              <a:rPr lang="en-US" b="1" dirty="0">
                <a:solidFill>
                  <a:srgbClr val="00B050"/>
                </a:solidFill>
                <a:latin typeface="Perpetua" panose="02020502060401020303" pitchFamily="18" charset="0"/>
              </a:rPr>
              <a:t> reduced</a:t>
            </a:r>
            <a:r>
              <a:rPr lang="en-US" dirty="0">
                <a:solidFill>
                  <a:srgbClr val="00B050"/>
                </a:solidFill>
                <a:latin typeface="Perpetua" panose="02020502060401020303" pitchFamily="18" charset="0"/>
              </a:rPr>
              <a:t> by the amount </a:t>
            </a:r>
            <a:r>
              <a:rPr lang="en-US" b="1" dirty="0">
                <a:solidFill>
                  <a:srgbClr val="00B050"/>
                </a:solidFill>
                <a:latin typeface="Perpetua" panose="02020502060401020303" pitchFamily="18" charset="0"/>
              </a:rPr>
              <a:t>allocated for investment, or </a:t>
            </a:r>
            <a:r>
              <a:rPr lang="en-US" b="1" dirty="0" smtClean="0">
                <a:solidFill>
                  <a:srgbClr val="00B050"/>
                </a:solidFill>
                <a:latin typeface="Perpetua" panose="02020502060401020303" pitchFamily="18" charset="0"/>
              </a:rPr>
              <a:t>savings</a:t>
            </a:r>
          </a:p>
          <a:p>
            <a:pPr algn="just"/>
            <a:endParaRPr lang="en-US" u="sng" dirty="0" smtClean="0">
              <a:solidFill>
                <a:srgbClr val="00B050"/>
              </a:solidFill>
              <a:latin typeface="Perpetua" panose="02020502060401020303" pitchFamily="18" charset="0"/>
            </a:endParaRPr>
          </a:p>
          <a:p>
            <a:pPr algn="just"/>
            <a:r>
              <a:rPr lang="en-US" u="sng" dirty="0" smtClean="0">
                <a:solidFill>
                  <a:srgbClr val="00B050"/>
                </a:solidFill>
                <a:latin typeface="Perpetua" panose="02020502060401020303" pitchFamily="18" charset="0"/>
              </a:rPr>
              <a:t>In </a:t>
            </a:r>
            <a:r>
              <a:rPr lang="en-US" u="sng" dirty="0">
                <a:solidFill>
                  <a:srgbClr val="00B050"/>
                </a:solidFill>
                <a:latin typeface="Perpetua" panose="02020502060401020303" pitchFamily="18" charset="0"/>
              </a:rPr>
              <a:t>case of </a:t>
            </a:r>
            <a:r>
              <a:rPr lang="en-US" b="1" u="sng" dirty="0">
                <a:solidFill>
                  <a:srgbClr val="00B050"/>
                </a:solidFill>
                <a:latin typeface="Perpetua" panose="02020502060401020303" pitchFamily="18" charset="0"/>
              </a:rPr>
              <a:t>single premium annuity</a:t>
            </a:r>
            <a:r>
              <a:rPr lang="en-US" u="sng" dirty="0">
                <a:solidFill>
                  <a:srgbClr val="00B050"/>
                </a:solidFill>
                <a:latin typeface="Perpetua" panose="02020502060401020303" pitchFamily="18" charset="0"/>
              </a:rPr>
              <a:t> </a:t>
            </a:r>
            <a:r>
              <a:rPr lang="en-US" u="sng" dirty="0" smtClean="0">
                <a:solidFill>
                  <a:srgbClr val="00B050"/>
                </a:solidFill>
                <a:latin typeface="Perpetua" panose="02020502060401020303" pitchFamily="18" charset="0"/>
              </a:rPr>
              <a:t>policies :</a:t>
            </a:r>
          </a:p>
          <a:p>
            <a:pPr algn="just"/>
            <a:r>
              <a:rPr lang="en-US" b="1" dirty="0">
                <a:solidFill>
                  <a:srgbClr val="00B050"/>
                </a:solidFill>
                <a:latin typeface="Perpetua" panose="02020502060401020303" pitchFamily="18" charset="0"/>
              </a:rPr>
              <a:t>10%</a:t>
            </a:r>
            <a:r>
              <a:rPr lang="en-US" dirty="0">
                <a:solidFill>
                  <a:srgbClr val="00B050"/>
                </a:solidFill>
                <a:latin typeface="Perpetua" panose="02020502060401020303" pitchFamily="18" charset="0"/>
              </a:rPr>
              <a:t> of single premium </a:t>
            </a:r>
            <a:r>
              <a:rPr lang="en-US" dirty="0" smtClean="0">
                <a:solidFill>
                  <a:srgbClr val="00B050"/>
                </a:solidFill>
                <a:latin typeface="Perpetua" panose="02020502060401020303" pitchFamily="18" charset="0"/>
              </a:rPr>
              <a:t>charged</a:t>
            </a:r>
          </a:p>
          <a:p>
            <a:pPr algn="just"/>
            <a:endParaRPr lang="en-US" u="sng" dirty="0" smtClean="0">
              <a:solidFill>
                <a:srgbClr val="00B050"/>
              </a:solidFill>
              <a:latin typeface="Perpetua" panose="02020502060401020303" pitchFamily="18" charset="0"/>
            </a:endParaRPr>
          </a:p>
          <a:p>
            <a:pPr algn="just"/>
            <a:r>
              <a:rPr lang="en-US" u="sng" dirty="0" smtClean="0">
                <a:solidFill>
                  <a:srgbClr val="00B050"/>
                </a:solidFill>
                <a:latin typeface="Perpetua" panose="02020502060401020303" pitchFamily="18" charset="0"/>
              </a:rPr>
              <a:t>If </a:t>
            </a:r>
            <a:r>
              <a:rPr lang="en-US" u="sng" dirty="0">
                <a:solidFill>
                  <a:srgbClr val="00B050"/>
                </a:solidFill>
                <a:latin typeface="Perpetua" panose="02020502060401020303" pitchFamily="18" charset="0"/>
              </a:rPr>
              <a:t>entire premium is towards</a:t>
            </a:r>
            <a:r>
              <a:rPr lang="en-US" b="1" u="sng" dirty="0">
                <a:solidFill>
                  <a:srgbClr val="00B050"/>
                </a:solidFill>
                <a:latin typeface="Perpetua" panose="02020502060401020303" pitchFamily="18" charset="0"/>
              </a:rPr>
              <a:t> risk </a:t>
            </a:r>
            <a:r>
              <a:rPr lang="en-US" b="1" u="sng" dirty="0" smtClean="0">
                <a:solidFill>
                  <a:srgbClr val="00B050"/>
                </a:solidFill>
                <a:latin typeface="Perpetua" panose="02020502060401020303" pitchFamily="18" charset="0"/>
              </a:rPr>
              <a:t>cover : </a:t>
            </a:r>
          </a:p>
          <a:p>
            <a:pPr algn="just"/>
            <a:r>
              <a:rPr lang="en-US" b="1" dirty="0" smtClean="0">
                <a:solidFill>
                  <a:srgbClr val="00B050"/>
                </a:solidFill>
                <a:latin typeface="Perpetua" panose="02020502060401020303" pitchFamily="18" charset="0"/>
              </a:rPr>
              <a:t>Total </a:t>
            </a:r>
            <a:r>
              <a:rPr lang="en-US" b="1" dirty="0">
                <a:solidFill>
                  <a:srgbClr val="00B050"/>
                </a:solidFill>
                <a:latin typeface="Perpetua" panose="02020502060401020303" pitchFamily="18" charset="0"/>
              </a:rPr>
              <a:t>premium</a:t>
            </a:r>
            <a:r>
              <a:rPr lang="en-US" dirty="0">
                <a:solidFill>
                  <a:srgbClr val="00B050"/>
                </a:solidFill>
                <a:latin typeface="Perpetua" panose="02020502060401020303" pitchFamily="18" charset="0"/>
              </a:rPr>
              <a:t> </a:t>
            </a:r>
            <a:r>
              <a:rPr lang="en-US" dirty="0" smtClean="0">
                <a:solidFill>
                  <a:srgbClr val="00B050"/>
                </a:solidFill>
                <a:latin typeface="Perpetua" panose="02020502060401020303" pitchFamily="18" charset="0"/>
              </a:rPr>
              <a:t>charged</a:t>
            </a:r>
          </a:p>
          <a:p>
            <a:pPr algn="just"/>
            <a:endParaRPr lang="en-US" u="sng" dirty="0" smtClean="0">
              <a:solidFill>
                <a:srgbClr val="00B050"/>
              </a:solidFill>
              <a:latin typeface="Perpetua" panose="02020502060401020303" pitchFamily="18" charset="0"/>
            </a:endParaRPr>
          </a:p>
          <a:p>
            <a:pPr algn="just"/>
            <a:r>
              <a:rPr lang="en-US" u="sng" dirty="0" smtClean="0">
                <a:solidFill>
                  <a:srgbClr val="00B050"/>
                </a:solidFill>
                <a:latin typeface="Perpetua" panose="02020502060401020303" pitchFamily="18" charset="0"/>
              </a:rPr>
              <a:t>Any</a:t>
            </a:r>
            <a:r>
              <a:rPr lang="en-US" u="sng" dirty="0">
                <a:solidFill>
                  <a:srgbClr val="00B050"/>
                </a:solidFill>
                <a:latin typeface="Perpetua" panose="02020502060401020303" pitchFamily="18" charset="0"/>
              </a:rPr>
              <a:t> other </a:t>
            </a:r>
            <a:r>
              <a:rPr lang="en-US" u="sng" dirty="0" smtClean="0">
                <a:solidFill>
                  <a:srgbClr val="00B050"/>
                </a:solidFill>
                <a:latin typeface="Perpetua" panose="02020502060401020303" pitchFamily="18" charset="0"/>
              </a:rPr>
              <a:t>case :</a:t>
            </a:r>
          </a:p>
          <a:p>
            <a:pPr algn="just"/>
            <a:r>
              <a:rPr lang="en-US" b="1" dirty="0">
                <a:solidFill>
                  <a:srgbClr val="00B050"/>
                </a:solidFill>
                <a:latin typeface="Perpetua" panose="02020502060401020303" pitchFamily="18" charset="0"/>
              </a:rPr>
              <a:t>First year : 25%</a:t>
            </a:r>
            <a:r>
              <a:rPr lang="en-US" dirty="0">
                <a:solidFill>
                  <a:srgbClr val="00B050"/>
                </a:solidFill>
                <a:latin typeface="Perpetua" panose="02020502060401020303" pitchFamily="18" charset="0"/>
              </a:rPr>
              <a:t> of premium </a:t>
            </a:r>
            <a:r>
              <a:rPr lang="en-US" dirty="0">
                <a:solidFill>
                  <a:srgbClr val="00B050"/>
                </a:solidFill>
                <a:latin typeface="Perpetua" panose="02020502060401020303" pitchFamily="18" charset="0"/>
              </a:rPr>
              <a:t>charged</a:t>
            </a:r>
          </a:p>
          <a:p>
            <a:pPr algn="just"/>
            <a:r>
              <a:rPr lang="en-US" b="1" dirty="0">
                <a:solidFill>
                  <a:srgbClr val="00B050"/>
                </a:solidFill>
                <a:latin typeface="Perpetua" panose="02020502060401020303" pitchFamily="18" charset="0"/>
              </a:rPr>
              <a:t>Subsequent year : 12.5%</a:t>
            </a:r>
            <a:r>
              <a:rPr lang="en-US" dirty="0">
                <a:solidFill>
                  <a:srgbClr val="00B050"/>
                </a:solidFill>
                <a:latin typeface="Perpetua" panose="02020502060401020303" pitchFamily="18" charset="0"/>
              </a:rPr>
              <a:t> of premium charged</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Tree>
    <p:extLst>
      <p:ext uri="{BB962C8B-B14F-4D97-AF65-F5344CB8AC3E}">
        <p14:creationId xmlns:p14="http://schemas.microsoft.com/office/powerpoint/2010/main" val="277726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685800"/>
          </a:xfrm>
        </p:spPr>
        <p:txBody>
          <a:bodyPr/>
          <a:lstStyle/>
          <a:p>
            <a:r>
              <a:rPr lang="en-US" sz="4000" dirty="0"/>
              <a:t>Rule 32</a:t>
            </a:r>
          </a:p>
        </p:txBody>
      </p:sp>
      <p:sp>
        <p:nvSpPr>
          <p:cNvPr id="3" name="Content Placeholder 2"/>
          <p:cNvSpPr>
            <a:spLocks noGrp="1"/>
          </p:cNvSpPr>
          <p:nvPr>
            <p:ph idx="1"/>
          </p:nvPr>
        </p:nvSpPr>
        <p:spPr>
          <a:xfrm>
            <a:off x="152400" y="609600"/>
            <a:ext cx="8839200" cy="6019800"/>
          </a:xfrm>
        </p:spPr>
        <p:txBody>
          <a:bodyPr>
            <a:normAutofit/>
          </a:bodyPr>
          <a:lstStyle/>
          <a:p>
            <a:pPr algn="just"/>
            <a:r>
              <a:rPr lang="en-US" sz="2000" dirty="0">
                <a:solidFill>
                  <a:srgbClr val="00B050"/>
                </a:solidFill>
                <a:latin typeface="Perpetua" panose="02020502060401020303" pitchFamily="18" charset="0"/>
              </a:rPr>
              <a:t>For better understanding let us consider the following </a:t>
            </a:r>
            <a:r>
              <a:rPr lang="en-US" sz="2000" dirty="0" smtClean="0">
                <a:solidFill>
                  <a:srgbClr val="00B050"/>
                </a:solidFill>
                <a:latin typeface="Perpetua" panose="02020502060401020303" pitchFamily="18" charset="0"/>
              </a:rPr>
              <a:t>example :</a:t>
            </a:r>
          </a:p>
          <a:p>
            <a:pPr algn="just"/>
            <a:r>
              <a:rPr lang="en-US" sz="2000" dirty="0">
                <a:solidFill>
                  <a:srgbClr val="00B050"/>
                </a:solidFill>
                <a:latin typeface="Perpetua" panose="02020502060401020303" pitchFamily="18" charset="0"/>
              </a:rPr>
              <a:t>LIC has provided the following details of various policy holders for the month of March’2020</a:t>
            </a:r>
            <a:r>
              <a:rPr lang="en-US" sz="2000" dirty="0" smtClean="0">
                <a:solidFill>
                  <a:srgbClr val="00B050"/>
                </a:solidFill>
                <a:latin typeface="Perpetua" panose="02020502060401020303" pitchFamily="18" charset="0"/>
              </a:rPr>
              <a:t>.</a:t>
            </a:r>
          </a:p>
          <a:p>
            <a:pPr algn="just"/>
            <a:endParaRPr lang="en-US" dirty="0">
              <a:solidFill>
                <a:srgbClr val="00B050"/>
              </a:solidFill>
              <a:latin typeface="Perpetua" panose="02020502060401020303" pitchFamily="18" charset="0"/>
            </a:endParaRPr>
          </a:p>
          <a:p>
            <a:pPr algn="just"/>
            <a:endParaRPr lang="en-US" dirty="0" smtClean="0">
              <a:solidFill>
                <a:srgbClr val="00B050"/>
              </a:solidFill>
              <a:latin typeface="Perpetua" panose="02020502060401020303" pitchFamily="18" charset="0"/>
            </a:endParaRPr>
          </a:p>
          <a:p>
            <a:pPr algn="just"/>
            <a:endParaRPr lang="en-US" dirty="0">
              <a:solidFill>
                <a:srgbClr val="00B050"/>
              </a:solidFill>
              <a:latin typeface="Perpetua" panose="02020502060401020303" pitchFamily="18" charset="0"/>
            </a:endParaRPr>
          </a:p>
          <a:p>
            <a:pPr algn="just"/>
            <a:endParaRPr lang="en-US" sz="2000" dirty="0" smtClean="0">
              <a:solidFill>
                <a:srgbClr val="00B050"/>
              </a:solidFill>
              <a:latin typeface="Perpetua" panose="02020502060401020303" pitchFamily="18" charset="0"/>
            </a:endParaRPr>
          </a:p>
          <a:p>
            <a:pPr algn="just"/>
            <a:r>
              <a:rPr lang="en-US" sz="2000" dirty="0" smtClean="0">
                <a:solidFill>
                  <a:srgbClr val="00B050"/>
                </a:solidFill>
                <a:latin typeface="Perpetua" panose="02020502060401020303" pitchFamily="18" charset="0"/>
              </a:rPr>
              <a:t>Value </a:t>
            </a:r>
            <a:r>
              <a:rPr lang="en-US" sz="2000" dirty="0">
                <a:solidFill>
                  <a:srgbClr val="00B050"/>
                </a:solidFill>
                <a:latin typeface="Perpetua" panose="02020502060401020303" pitchFamily="18" charset="0"/>
              </a:rPr>
              <a:t>of Supply as determined in the above case would be :</a:t>
            </a:r>
          </a:p>
          <a:p>
            <a:r>
              <a:rPr lang="en-US" sz="2000" dirty="0">
                <a:solidFill>
                  <a:srgbClr val="00B050"/>
                </a:solidFill>
                <a:latin typeface="Perpetua" panose="02020502060401020303" pitchFamily="18" charset="0"/>
              </a:rPr>
              <a:t/>
            </a:r>
            <a:br>
              <a:rPr lang="en-US" sz="2000" dirty="0">
                <a:solidFill>
                  <a:srgbClr val="00B050"/>
                </a:solidFill>
                <a:latin typeface="Perpetua" panose="02020502060401020303" pitchFamily="18" charset="0"/>
              </a:rPr>
            </a:br>
            <a:endParaRPr lang="en-US" sz="2000" dirty="0">
              <a:solidFill>
                <a:srgbClr val="00B050"/>
              </a:solidFill>
              <a:latin typeface="Perpetua" panose="02020502060401020303"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826490515"/>
              </p:ext>
            </p:extLst>
          </p:nvPr>
        </p:nvGraphicFramePr>
        <p:xfrm>
          <a:off x="609600" y="1828800"/>
          <a:ext cx="8305800" cy="1399822"/>
        </p:xfrm>
        <a:graphic>
          <a:graphicData uri="http://schemas.openxmlformats.org/drawingml/2006/table">
            <a:tbl>
              <a:tblPr/>
              <a:tblGrid>
                <a:gridCol w="6288397"/>
                <a:gridCol w="2017403"/>
              </a:tblGrid>
              <a:tr h="348086">
                <a:tc>
                  <a:txBody>
                    <a:bodyPr/>
                    <a:lstStyle/>
                    <a:p>
                      <a:pPr algn="l" fontAlgn="t"/>
                      <a:r>
                        <a:rPr lang="en-US" sz="1600" b="1" dirty="0">
                          <a:solidFill>
                            <a:srgbClr val="00B050"/>
                          </a:solidFill>
                          <a:effectLst/>
                          <a:latin typeface="Perpetua" panose="02020502060401020303" pitchFamily="18" charset="0"/>
                        </a:rPr>
                        <a:t>Particulars</a:t>
                      </a:r>
                      <a:endParaRPr lang="en-US" sz="1600" dirty="0">
                        <a:solidFill>
                          <a:srgbClr val="00B050"/>
                        </a:solidFill>
                        <a:effectLst/>
                        <a:latin typeface="Perpetua" panose="02020502060401020303" pitchFamily="18" charset="0"/>
                      </a:endParaRPr>
                    </a:p>
                  </a:txBody>
                  <a:tcPr marL="44591" marR="44591" marT="44591" marB="44591">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600" b="1">
                          <a:solidFill>
                            <a:srgbClr val="00B050"/>
                          </a:solidFill>
                          <a:effectLst/>
                          <a:latin typeface="Perpetua" panose="02020502060401020303" pitchFamily="18" charset="0"/>
                        </a:rPr>
                        <a:t>Amount</a:t>
                      </a:r>
                      <a:endParaRPr lang="en-US" sz="1600">
                        <a:solidFill>
                          <a:srgbClr val="00B050"/>
                        </a:solidFill>
                        <a:effectLst/>
                        <a:latin typeface="Perpetua" panose="02020502060401020303" pitchFamily="18" charset="0"/>
                      </a:endParaRPr>
                    </a:p>
                  </a:txBody>
                  <a:tcPr marL="44591" marR="44591" marT="44591" marB="4459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348086">
                <a:tc>
                  <a:txBody>
                    <a:bodyPr/>
                    <a:lstStyle/>
                    <a:p>
                      <a:pPr algn="l" fontAlgn="t"/>
                      <a:r>
                        <a:rPr lang="en-US" sz="1600" dirty="0">
                          <a:solidFill>
                            <a:srgbClr val="00B050"/>
                          </a:solidFill>
                          <a:effectLst/>
                          <a:latin typeface="Perpetua" panose="02020502060401020303" pitchFamily="18" charset="0"/>
                        </a:rPr>
                        <a:t>In case of Risk cover policy ,premium collected</a:t>
                      </a:r>
                    </a:p>
                  </a:txBody>
                  <a:tcPr marL="44591" marR="44591" marT="44591" marB="44591">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600">
                          <a:solidFill>
                            <a:srgbClr val="00B050"/>
                          </a:solidFill>
                          <a:effectLst/>
                          <a:latin typeface="Perpetua" panose="02020502060401020303" pitchFamily="18" charset="0"/>
                        </a:rPr>
                        <a:t>50000</a:t>
                      </a:r>
                    </a:p>
                  </a:txBody>
                  <a:tcPr marL="44591" marR="44591" marT="44591" marB="4459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370628">
                <a:tc>
                  <a:txBody>
                    <a:bodyPr/>
                    <a:lstStyle/>
                    <a:p>
                      <a:pPr algn="l" fontAlgn="t"/>
                      <a:r>
                        <a:rPr lang="en-US" sz="1600" dirty="0">
                          <a:solidFill>
                            <a:srgbClr val="00B050"/>
                          </a:solidFill>
                          <a:effectLst/>
                          <a:latin typeface="Perpetua" panose="02020502060401020303" pitchFamily="18" charset="0"/>
                        </a:rPr>
                        <a:t>General Insurance ,Total premium ( including 5000 for subsequent years)</a:t>
                      </a:r>
                    </a:p>
                  </a:txBody>
                  <a:tcPr marL="44591" marR="44591" marT="44591" marB="44591">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600" dirty="0">
                          <a:solidFill>
                            <a:srgbClr val="00B050"/>
                          </a:solidFill>
                          <a:effectLst/>
                          <a:latin typeface="Perpetua" panose="02020502060401020303" pitchFamily="18" charset="0"/>
                        </a:rPr>
                        <a:t>25000</a:t>
                      </a:r>
                    </a:p>
                  </a:txBody>
                  <a:tcPr marL="44591" marR="44591" marT="44591" marB="4459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304800">
                <a:tc>
                  <a:txBody>
                    <a:bodyPr/>
                    <a:lstStyle/>
                    <a:p>
                      <a:pPr algn="l" fontAlgn="t"/>
                      <a:r>
                        <a:rPr lang="en-US" sz="1600" dirty="0">
                          <a:solidFill>
                            <a:srgbClr val="00B050"/>
                          </a:solidFill>
                          <a:effectLst/>
                          <a:latin typeface="Perpetua" panose="02020502060401020303" pitchFamily="18" charset="0"/>
                        </a:rPr>
                        <a:t>Premium for single premium annuity policies</a:t>
                      </a:r>
                    </a:p>
                  </a:txBody>
                  <a:tcPr marL="44591" marR="44591" marT="44591" marB="44591">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600" dirty="0">
                          <a:solidFill>
                            <a:srgbClr val="00B050"/>
                          </a:solidFill>
                          <a:effectLst/>
                          <a:latin typeface="Perpetua" panose="02020502060401020303" pitchFamily="18" charset="0"/>
                        </a:rPr>
                        <a:t>10000</a:t>
                      </a:r>
                    </a:p>
                  </a:txBody>
                  <a:tcPr marL="44591" marR="44591" marT="44591" marB="44591">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826551004"/>
              </p:ext>
            </p:extLst>
          </p:nvPr>
        </p:nvGraphicFramePr>
        <p:xfrm>
          <a:off x="533400" y="3886200"/>
          <a:ext cx="8382000" cy="2057400"/>
        </p:xfrm>
        <a:graphic>
          <a:graphicData uri="http://schemas.openxmlformats.org/drawingml/2006/table">
            <a:tbl>
              <a:tblPr/>
              <a:tblGrid>
                <a:gridCol w="6400800"/>
                <a:gridCol w="1981200"/>
              </a:tblGrid>
              <a:tr h="304800">
                <a:tc>
                  <a:txBody>
                    <a:bodyPr/>
                    <a:lstStyle/>
                    <a:p>
                      <a:pPr algn="l" fontAlgn="t"/>
                      <a:r>
                        <a:rPr lang="en-US" sz="1600" kern="1200" dirty="0">
                          <a:solidFill>
                            <a:srgbClr val="00B050"/>
                          </a:solidFill>
                          <a:effectLst/>
                          <a:latin typeface="Perpetua" panose="02020502060401020303" pitchFamily="18" charset="0"/>
                          <a:ea typeface="+mn-ea"/>
                          <a:cs typeface="+mn-cs"/>
                        </a:rPr>
                        <a:t>Particulars</a:t>
                      </a:r>
                    </a:p>
                  </a:txBody>
                  <a:tcPr marL="17144" marR="17144" marT="17144" marB="17144">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600" kern="1200">
                          <a:solidFill>
                            <a:srgbClr val="00B050"/>
                          </a:solidFill>
                          <a:effectLst/>
                          <a:latin typeface="Perpetua" panose="02020502060401020303" pitchFamily="18" charset="0"/>
                          <a:ea typeface="+mn-ea"/>
                          <a:cs typeface="+mn-cs"/>
                        </a:rPr>
                        <a:t>Amount</a:t>
                      </a:r>
                    </a:p>
                  </a:txBody>
                  <a:tcPr marL="17144" marR="17144" marT="17144" marB="17144">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304800">
                <a:tc>
                  <a:txBody>
                    <a:bodyPr/>
                    <a:lstStyle/>
                    <a:p>
                      <a:pPr algn="l" fontAlgn="t"/>
                      <a:r>
                        <a:rPr lang="en-US" sz="1600" kern="1200" dirty="0">
                          <a:solidFill>
                            <a:srgbClr val="00B050"/>
                          </a:solidFill>
                          <a:effectLst/>
                          <a:latin typeface="Perpetua" panose="02020502060401020303" pitchFamily="18" charset="0"/>
                          <a:ea typeface="+mn-ea"/>
                          <a:cs typeface="+mn-cs"/>
                        </a:rPr>
                        <a:t>In case of Risk cover policy ,premium collected</a:t>
                      </a:r>
                    </a:p>
                  </a:txBody>
                  <a:tcPr marL="17144" marR="17144" marT="17144" marB="17144">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600" kern="1200">
                          <a:solidFill>
                            <a:srgbClr val="00B050"/>
                          </a:solidFill>
                          <a:effectLst/>
                          <a:latin typeface="Perpetua" panose="02020502060401020303" pitchFamily="18" charset="0"/>
                          <a:ea typeface="+mn-ea"/>
                          <a:cs typeface="+mn-cs"/>
                        </a:rPr>
                        <a:t>50000</a:t>
                      </a:r>
                    </a:p>
                  </a:txBody>
                  <a:tcPr marL="17144" marR="17144" marT="17144" marB="17144">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381000">
                <a:tc>
                  <a:txBody>
                    <a:bodyPr/>
                    <a:lstStyle/>
                    <a:p>
                      <a:pPr algn="l" fontAlgn="t"/>
                      <a:r>
                        <a:rPr lang="en-US" sz="1600" kern="1200" dirty="0">
                          <a:solidFill>
                            <a:srgbClr val="00B050"/>
                          </a:solidFill>
                          <a:effectLst/>
                          <a:latin typeface="Perpetua" panose="02020502060401020303" pitchFamily="18" charset="0"/>
                          <a:ea typeface="+mn-ea"/>
                          <a:cs typeface="+mn-cs"/>
                        </a:rPr>
                        <a:t>General Insurance ,1st year[25% of Rs. 20,000/-]</a:t>
                      </a:r>
                    </a:p>
                  </a:txBody>
                  <a:tcPr marL="17144" marR="17144" marT="17144" marB="17144">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600" kern="1200">
                          <a:solidFill>
                            <a:srgbClr val="00B050"/>
                          </a:solidFill>
                          <a:effectLst/>
                          <a:latin typeface="Perpetua" panose="02020502060401020303" pitchFamily="18" charset="0"/>
                          <a:ea typeface="+mn-ea"/>
                          <a:cs typeface="+mn-cs"/>
                        </a:rPr>
                        <a:t>5000</a:t>
                      </a:r>
                    </a:p>
                  </a:txBody>
                  <a:tcPr marL="17144" marR="17144" marT="17144" marB="17144">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381000">
                <a:tc>
                  <a:txBody>
                    <a:bodyPr/>
                    <a:lstStyle/>
                    <a:p>
                      <a:pPr algn="l" fontAlgn="t"/>
                      <a:r>
                        <a:rPr lang="en-US" sz="1600" kern="1200" dirty="0">
                          <a:solidFill>
                            <a:srgbClr val="00B050"/>
                          </a:solidFill>
                          <a:effectLst/>
                          <a:latin typeface="Perpetua" panose="02020502060401020303" pitchFamily="18" charset="0"/>
                          <a:ea typeface="+mn-ea"/>
                          <a:cs typeface="+mn-cs"/>
                        </a:rPr>
                        <a:t>General Insurance subsequent year[12.5% of Rs. 5,000/-]</a:t>
                      </a:r>
                    </a:p>
                  </a:txBody>
                  <a:tcPr marL="17144" marR="17144" marT="17144" marB="17144">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600" kern="1200">
                          <a:solidFill>
                            <a:srgbClr val="00B050"/>
                          </a:solidFill>
                          <a:effectLst/>
                          <a:latin typeface="Perpetua" panose="02020502060401020303" pitchFamily="18" charset="0"/>
                          <a:ea typeface="+mn-ea"/>
                          <a:cs typeface="+mn-cs"/>
                        </a:rPr>
                        <a:t>625</a:t>
                      </a:r>
                    </a:p>
                  </a:txBody>
                  <a:tcPr marL="17144" marR="17144" marT="17144" marB="17144">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381000">
                <a:tc>
                  <a:txBody>
                    <a:bodyPr/>
                    <a:lstStyle/>
                    <a:p>
                      <a:pPr algn="l" fontAlgn="t"/>
                      <a:r>
                        <a:rPr lang="en-US" sz="1600" kern="1200" dirty="0">
                          <a:solidFill>
                            <a:srgbClr val="00B050"/>
                          </a:solidFill>
                          <a:effectLst/>
                          <a:latin typeface="Perpetua" panose="02020502060401020303" pitchFamily="18" charset="0"/>
                          <a:ea typeface="+mn-ea"/>
                          <a:cs typeface="+mn-cs"/>
                        </a:rPr>
                        <a:t>Premium for single premium annuity policies[10% of Rs. 10,000/-]</a:t>
                      </a:r>
                    </a:p>
                  </a:txBody>
                  <a:tcPr marL="17144" marR="17144" marT="17144" marB="17144">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600" kern="1200" dirty="0">
                          <a:solidFill>
                            <a:srgbClr val="00B050"/>
                          </a:solidFill>
                          <a:effectLst/>
                          <a:latin typeface="Perpetua" panose="02020502060401020303" pitchFamily="18" charset="0"/>
                          <a:ea typeface="+mn-ea"/>
                          <a:cs typeface="+mn-cs"/>
                        </a:rPr>
                        <a:t>1000</a:t>
                      </a:r>
                    </a:p>
                  </a:txBody>
                  <a:tcPr marL="17144" marR="17144" marT="17144" marB="17144">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304800">
                <a:tc>
                  <a:txBody>
                    <a:bodyPr/>
                    <a:lstStyle/>
                    <a:p>
                      <a:pPr algn="l" fontAlgn="t"/>
                      <a:endParaRPr lang="en-US" sz="1600" kern="1200">
                        <a:solidFill>
                          <a:srgbClr val="00B050"/>
                        </a:solidFill>
                        <a:effectLst/>
                        <a:latin typeface="Perpetua" panose="02020502060401020303" pitchFamily="18" charset="0"/>
                        <a:ea typeface="+mn-ea"/>
                        <a:cs typeface="+mn-cs"/>
                      </a:endParaRPr>
                    </a:p>
                  </a:txBody>
                  <a:tcPr marL="17144" marR="17144" marT="17144" marB="17144">
                    <a:lnL>
                      <a:noFill/>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600" kern="1200" dirty="0">
                          <a:solidFill>
                            <a:srgbClr val="00B050"/>
                          </a:solidFill>
                          <a:effectLst/>
                          <a:latin typeface="Perpetua" panose="02020502060401020303" pitchFamily="18" charset="0"/>
                          <a:ea typeface="+mn-ea"/>
                          <a:cs typeface="+mn-cs"/>
                        </a:rPr>
                        <a:t>56,625/-</a:t>
                      </a:r>
                    </a:p>
                  </a:txBody>
                  <a:tcPr marL="17144" marR="17144" marT="17144" marB="17144">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bl>
          </a:graphicData>
        </a:graphic>
      </p:graphicFrame>
      <p:sp>
        <p:nvSpPr>
          <p:cNvPr id="6" name="Slide Number Placeholder 5"/>
          <p:cNvSpPr>
            <a:spLocks noGrp="1"/>
          </p:cNvSpPr>
          <p:nvPr>
            <p:ph type="sldNum" sz="quarter" idx="12"/>
          </p:nvPr>
        </p:nvSpPr>
        <p:spPr/>
        <p:txBody>
          <a:bodyPr/>
          <a:lstStyle/>
          <a:p>
            <a:fld id="{B6F15528-21DE-4FAA-801E-634DDDAF4B2B}" type="slidenum">
              <a:rPr lang="en-US" smtClean="0"/>
              <a:pPr/>
              <a:t>28</a:t>
            </a:fld>
            <a:endParaRPr lang="en-US"/>
          </a:p>
        </p:txBody>
      </p:sp>
    </p:spTree>
    <p:extLst>
      <p:ext uri="{BB962C8B-B14F-4D97-AF65-F5344CB8AC3E}">
        <p14:creationId xmlns:p14="http://schemas.microsoft.com/office/powerpoint/2010/main" val="22962797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685800"/>
          </a:xfrm>
        </p:spPr>
        <p:txBody>
          <a:bodyPr/>
          <a:lstStyle/>
          <a:p>
            <a:r>
              <a:rPr lang="en-US" sz="4000" dirty="0"/>
              <a:t>Rule 32</a:t>
            </a:r>
          </a:p>
        </p:txBody>
      </p:sp>
      <p:sp>
        <p:nvSpPr>
          <p:cNvPr id="3" name="Content Placeholder 2"/>
          <p:cNvSpPr>
            <a:spLocks noGrp="1"/>
          </p:cNvSpPr>
          <p:nvPr>
            <p:ph idx="1"/>
          </p:nvPr>
        </p:nvSpPr>
        <p:spPr>
          <a:xfrm>
            <a:off x="152400" y="914400"/>
            <a:ext cx="8839200" cy="5638800"/>
          </a:xfrm>
        </p:spPr>
        <p:txBody>
          <a:bodyPr>
            <a:normAutofit/>
          </a:bodyPr>
          <a:lstStyle/>
          <a:p>
            <a:pPr algn="just"/>
            <a:r>
              <a:rPr lang="en-US" b="1" dirty="0">
                <a:solidFill>
                  <a:srgbClr val="00B050"/>
                </a:solidFill>
                <a:latin typeface="Perpetua" panose="02020502060401020303" pitchFamily="18" charset="0"/>
              </a:rPr>
              <a:t>Value of supply in case of a person dealing in buying and selling of second hand </a:t>
            </a:r>
            <a:r>
              <a:rPr lang="en-US" b="1" dirty="0" smtClean="0">
                <a:solidFill>
                  <a:srgbClr val="00B050"/>
                </a:solidFill>
                <a:latin typeface="Perpetua" panose="02020502060401020303" pitchFamily="18" charset="0"/>
              </a:rPr>
              <a:t>goods Rule 32 (5)</a:t>
            </a:r>
          </a:p>
          <a:p>
            <a:pPr algn="just"/>
            <a:r>
              <a:rPr lang="en-US" u="sng" dirty="0">
                <a:solidFill>
                  <a:srgbClr val="00B050"/>
                </a:solidFill>
                <a:latin typeface="Perpetua" panose="02020502060401020303" pitchFamily="18" charset="0"/>
              </a:rPr>
              <a:t>If </a:t>
            </a:r>
            <a:r>
              <a:rPr lang="en-US" b="1" u="sng" dirty="0">
                <a:solidFill>
                  <a:srgbClr val="00B050"/>
                </a:solidFill>
                <a:latin typeface="Perpetua" panose="02020502060401020303" pitchFamily="18" charset="0"/>
              </a:rPr>
              <a:t>No </a:t>
            </a:r>
            <a:r>
              <a:rPr lang="en-US" b="1" u="sng" dirty="0">
                <a:solidFill>
                  <a:srgbClr val="00B050"/>
                </a:solidFill>
                <a:latin typeface="Perpetua" panose="02020502060401020303" pitchFamily="18" charset="0"/>
              </a:rPr>
              <a:t>ITC</a:t>
            </a:r>
            <a:r>
              <a:rPr lang="en-US" u="sng" dirty="0">
                <a:solidFill>
                  <a:srgbClr val="00B050"/>
                </a:solidFill>
                <a:latin typeface="Perpetua" panose="02020502060401020303" pitchFamily="18" charset="0"/>
              </a:rPr>
              <a:t> has been taken by the </a:t>
            </a:r>
            <a:r>
              <a:rPr lang="en-US" u="sng" dirty="0" smtClean="0">
                <a:solidFill>
                  <a:srgbClr val="00B050"/>
                </a:solidFill>
                <a:latin typeface="Perpetua" panose="02020502060401020303" pitchFamily="18" charset="0"/>
              </a:rPr>
              <a:t>Person : </a:t>
            </a:r>
          </a:p>
          <a:p>
            <a:pPr algn="just"/>
            <a:r>
              <a:rPr lang="en-US" dirty="0" smtClean="0">
                <a:solidFill>
                  <a:srgbClr val="00B050"/>
                </a:solidFill>
                <a:latin typeface="Perpetua" panose="02020502060401020303" pitchFamily="18" charset="0"/>
              </a:rPr>
              <a:t>Selling </a:t>
            </a:r>
            <a:r>
              <a:rPr lang="en-US" dirty="0">
                <a:solidFill>
                  <a:srgbClr val="00B050"/>
                </a:solidFill>
                <a:latin typeface="Perpetua" panose="02020502060401020303" pitchFamily="18" charset="0"/>
              </a:rPr>
              <a:t>price -Purchase </a:t>
            </a:r>
            <a:r>
              <a:rPr lang="en-US" dirty="0" smtClean="0">
                <a:solidFill>
                  <a:srgbClr val="00B050"/>
                </a:solidFill>
                <a:latin typeface="Perpetua" panose="02020502060401020303" pitchFamily="18" charset="0"/>
              </a:rPr>
              <a:t>price (</a:t>
            </a:r>
            <a:r>
              <a:rPr lang="en-US" dirty="0">
                <a:solidFill>
                  <a:srgbClr val="00B050"/>
                </a:solidFill>
                <a:latin typeface="Perpetua" panose="02020502060401020303" pitchFamily="18" charset="0"/>
              </a:rPr>
              <a:t>Ignore if negative</a:t>
            </a:r>
            <a:r>
              <a:rPr lang="en-US" dirty="0" smtClean="0">
                <a:solidFill>
                  <a:srgbClr val="00B050"/>
                </a:solidFill>
                <a:latin typeface="Perpetua" panose="02020502060401020303" pitchFamily="18" charset="0"/>
              </a:rPr>
              <a:t>.)</a:t>
            </a:r>
          </a:p>
          <a:p>
            <a:pPr algn="just"/>
            <a:endParaRPr lang="en-US" dirty="0" smtClean="0">
              <a:solidFill>
                <a:srgbClr val="00B050"/>
              </a:solidFill>
              <a:latin typeface="Perpetua" panose="02020502060401020303" pitchFamily="18" charset="0"/>
            </a:endParaRPr>
          </a:p>
          <a:p>
            <a:pPr algn="just"/>
            <a:r>
              <a:rPr lang="en-US" u="sng" dirty="0">
                <a:solidFill>
                  <a:srgbClr val="00B050"/>
                </a:solidFill>
                <a:latin typeface="Perpetua" panose="02020502060401020303" pitchFamily="18" charset="0"/>
              </a:rPr>
              <a:t>If </a:t>
            </a:r>
            <a:r>
              <a:rPr lang="en-US" b="1" u="sng" dirty="0">
                <a:solidFill>
                  <a:srgbClr val="00B050"/>
                </a:solidFill>
                <a:latin typeface="Perpetua" panose="02020502060401020303" pitchFamily="18" charset="0"/>
              </a:rPr>
              <a:t>ITC</a:t>
            </a:r>
            <a:r>
              <a:rPr lang="en-US" u="sng" dirty="0">
                <a:solidFill>
                  <a:srgbClr val="00B050"/>
                </a:solidFill>
                <a:latin typeface="Perpetua" panose="02020502060401020303" pitchFamily="18" charset="0"/>
              </a:rPr>
              <a:t> has been </a:t>
            </a:r>
            <a:r>
              <a:rPr lang="en-US" u="sng" dirty="0" smtClean="0">
                <a:solidFill>
                  <a:srgbClr val="00B050"/>
                </a:solidFill>
                <a:latin typeface="Perpetua" panose="02020502060401020303" pitchFamily="18" charset="0"/>
              </a:rPr>
              <a:t>taken : </a:t>
            </a:r>
          </a:p>
          <a:p>
            <a:pPr algn="just"/>
            <a:r>
              <a:rPr lang="en-US" dirty="0" smtClean="0">
                <a:solidFill>
                  <a:srgbClr val="00B050"/>
                </a:solidFill>
                <a:latin typeface="Perpetua" panose="02020502060401020303" pitchFamily="18" charset="0"/>
              </a:rPr>
              <a:t>Value </a:t>
            </a:r>
            <a:r>
              <a:rPr lang="en-US" dirty="0">
                <a:solidFill>
                  <a:srgbClr val="00B050"/>
                </a:solidFill>
                <a:latin typeface="Perpetua" panose="02020502060401020303" pitchFamily="18" charset="0"/>
              </a:rPr>
              <a:t>as per </a:t>
            </a:r>
            <a:r>
              <a:rPr lang="en-US" b="1" dirty="0">
                <a:solidFill>
                  <a:srgbClr val="00B050"/>
                </a:solidFill>
                <a:latin typeface="Perpetua" panose="02020502060401020303" pitchFamily="18" charset="0"/>
              </a:rPr>
              <a:t>Transaction </a:t>
            </a:r>
            <a:r>
              <a:rPr lang="en-US" b="1" dirty="0">
                <a:solidFill>
                  <a:srgbClr val="00B050"/>
                </a:solidFill>
                <a:latin typeface="Perpetua" panose="02020502060401020303" pitchFamily="18" charset="0"/>
              </a:rPr>
              <a:t>value u/s </a:t>
            </a:r>
            <a:r>
              <a:rPr lang="en-US" b="1" dirty="0" smtClean="0">
                <a:solidFill>
                  <a:srgbClr val="00B050"/>
                </a:solidFill>
                <a:latin typeface="Perpetua" panose="02020502060401020303" pitchFamily="18" charset="0"/>
              </a:rPr>
              <a:t>15</a:t>
            </a:r>
          </a:p>
          <a:p>
            <a:pPr algn="just"/>
            <a:endParaRPr lang="en-US" b="1" dirty="0" smtClean="0">
              <a:solidFill>
                <a:srgbClr val="00B050"/>
              </a:solidFill>
              <a:latin typeface="Perpetua" panose="02020502060401020303" pitchFamily="18" charset="0"/>
            </a:endParaRPr>
          </a:p>
          <a:p>
            <a:pPr algn="just"/>
            <a:r>
              <a:rPr lang="en-US" u="sng" dirty="0">
                <a:solidFill>
                  <a:srgbClr val="00B050"/>
                </a:solidFill>
                <a:latin typeface="Perpetua" panose="02020502060401020303" pitchFamily="18" charset="0"/>
              </a:rPr>
              <a:t>In case of selling of </a:t>
            </a:r>
            <a:r>
              <a:rPr lang="en-US" b="1" u="sng" dirty="0">
                <a:solidFill>
                  <a:srgbClr val="00B050"/>
                </a:solidFill>
                <a:latin typeface="Perpetua" panose="02020502060401020303" pitchFamily="18" charset="0"/>
              </a:rPr>
              <a:t>repossessed goods</a:t>
            </a:r>
            <a:r>
              <a:rPr lang="en-US" u="sng" dirty="0">
                <a:solidFill>
                  <a:srgbClr val="00B050"/>
                </a:solidFill>
                <a:latin typeface="Perpetua" panose="02020502060401020303" pitchFamily="18" charset="0"/>
              </a:rPr>
              <a:t> from a defaulting unregistered </a:t>
            </a:r>
            <a:r>
              <a:rPr lang="en-US" u="sng" dirty="0" smtClean="0">
                <a:solidFill>
                  <a:srgbClr val="00B050"/>
                </a:solidFill>
                <a:latin typeface="Perpetua" panose="02020502060401020303" pitchFamily="18" charset="0"/>
              </a:rPr>
              <a:t>borrower:</a:t>
            </a:r>
            <a:r>
              <a:rPr lang="en-US" dirty="0" smtClean="0">
                <a:solidFill>
                  <a:srgbClr val="00B050"/>
                </a:solidFill>
                <a:latin typeface="Perpetua" panose="02020502060401020303" pitchFamily="18" charset="0"/>
              </a:rPr>
              <a:t>  </a:t>
            </a:r>
          </a:p>
          <a:p>
            <a:pPr algn="just"/>
            <a:r>
              <a:rPr lang="en-US" dirty="0" smtClean="0">
                <a:solidFill>
                  <a:srgbClr val="00B050"/>
                </a:solidFill>
                <a:latin typeface="Perpetua" panose="02020502060401020303" pitchFamily="18" charset="0"/>
              </a:rPr>
              <a:t>Purchase </a:t>
            </a:r>
            <a:r>
              <a:rPr lang="en-US" dirty="0">
                <a:solidFill>
                  <a:srgbClr val="00B050"/>
                </a:solidFill>
                <a:latin typeface="Perpetua" panose="02020502060401020303" pitchFamily="18" charset="0"/>
              </a:rPr>
              <a:t>price as </a:t>
            </a:r>
            <a:r>
              <a:rPr lang="en-US" b="1" dirty="0">
                <a:solidFill>
                  <a:srgbClr val="00B050"/>
                </a:solidFill>
                <a:latin typeface="Perpetua" panose="02020502060401020303" pitchFamily="18" charset="0"/>
              </a:rPr>
              <a:t>reduced by</a:t>
            </a:r>
            <a:r>
              <a:rPr lang="en-US" dirty="0">
                <a:solidFill>
                  <a:srgbClr val="00B050"/>
                </a:solidFill>
                <a:latin typeface="Perpetua" panose="02020502060401020303" pitchFamily="18" charset="0"/>
              </a:rPr>
              <a:t> </a:t>
            </a:r>
            <a:r>
              <a:rPr lang="en-US" b="1" dirty="0">
                <a:solidFill>
                  <a:srgbClr val="00B050"/>
                </a:solidFill>
                <a:latin typeface="Perpetua" panose="02020502060401020303" pitchFamily="18" charset="0"/>
              </a:rPr>
              <a:t>5% for every quarter</a:t>
            </a:r>
            <a:r>
              <a:rPr lang="en-US" dirty="0">
                <a:solidFill>
                  <a:srgbClr val="00B050"/>
                </a:solidFill>
                <a:latin typeface="Perpetua" panose="02020502060401020303" pitchFamily="18" charset="0"/>
              </a:rPr>
              <a:t> or part thereof, between the date of purchase and the date of disposal</a:t>
            </a:r>
            <a:r>
              <a:rPr lang="en-US" dirty="0" smtClean="0">
                <a:solidFill>
                  <a:srgbClr val="00B050"/>
                </a:solidFill>
                <a:latin typeface="Perpetua" panose="02020502060401020303" pitchFamily="18" charset="0"/>
              </a:rPr>
              <a:t>.</a:t>
            </a:r>
          </a:p>
          <a:p>
            <a:pPr algn="just"/>
            <a:endParaRPr lang="en-US" dirty="0">
              <a:solidFill>
                <a:srgbClr val="00B050"/>
              </a:solidFill>
              <a:latin typeface="Perpetua" panose="02020502060401020303" pitchFamily="18" charset="0"/>
            </a:endParaRPr>
          </a:p>
          <a:p>
            <a:pPr algn="just"/>
            <a:endParaRPr lang="en-US" dirty="0">
              <a:solidFill>
                <a:srgbClr val="00B050"/>
              </a:solidFill>
              <a:latin typeface="Perpetua" panose="02020502060401020303" pitchFamily="18" charset="0"/>
            </a:endParaRPr>
          </a:p>
          <a:p>
            <a:pPr algn="just"/>
            <a:endParaRPr lang="en-US" dirty="0">
              <a:solidFill>
                <a:srgbClr val="00B050"/>
              </a:solidFill>
              <a:latin typeface="Perpetua" panose="02020502060401020303"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a:p>
        </p:txBody>
      </p:sp>
    </p:spTree>
    <p:extLst>
      <p:ext uri="{BB962C8B-B14F-4D97-AF65-F5344CB8AC3E}">
        <p14:creationId xmlns:p14="http://schemas.microsoft.com/office/powerpoint/2010/main" val="2142923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838200"/>
          </a:xfrm>
        </p:spPr>
        <p:txBody>
          <a:bodyPr/>
          <a:lstStyle/>
          <a:p>
            <a:r>
              <a:rPr lang="en-US" sz="4000" dirty="0"/>
              <a:t>Section 15- Value of Supply</a:t>
            </a:r>
          </a:p>
        </p:txBody>
      </p:sp>
      <p:sp>
        <p:nvSpPr>
          <p:cNvPr id="3" name="Content Placeholder 2"/>
          <p:cNvSpPr>
            <a:spLocks noGrp="1"/>
          </p:cNvSpPr>
          <p:nvPr>
            <p:ph idx="1"/>
          </p:nvPr>
        </p:nvSpPr>
        <p:spPr>
          <a:xfrm>
            <a:off x="228600" y="1447800"/>
            <a:ext cx="8686800" cy="4876800"/>
          </a:xfrm>
        </p:spPr>
        <p:txBody>
          <a:bodyPr>
            <a:normAutofit/>
          </a:bodyPr>
          <a:lstStyle/>
          <a:p>
            <a:pPr algn="just"/>
            <a:r>
              <a:rPr lang="en-US" dirty="0">
                <a:solidFill>
                  <a:srgbClr val="00B050"/>
                </a:solidFill>
                <a:latin typeface="Perpetua" panose="02020502060401020303" pitchFamily="18" charset="0"/>
              </a:rPr>
              <a:t>15(1)- The value of a supply of goods or services or both shall be the </a:t>
            </a:r>
            <a:r>
              <a:rPr lang="en-US" u="sng" dirty="0">
                <a:solidFill>
                  <a:srgbClr val="00B0F0"/>
                </a:solidFill>
                <a:latin typeface="Perpetua" panose="02020502060401020303" pitchFamily="18" charset="0"/>
              </a:rPr>
              <a:t>transaction value</a:t>
            </a:r>
            <a:r>
              <a:rPr lang="en-US" dirty="0">
                <a:solidFill>
                  <a:srgbClr val="00B050"/>
                </a:solidFill>
                <a:latin typeface="Perpetua" panose="02020502060401020303" pitchFamily="18" charset="0"/>
              </a:rPr>
              <a:t>, which is the price actually paid or payable for the said supply of goods or services or both where the supplier and the recipient of the supply are </a:t>
            </a:r>
            <a:r>
              <a:rPr lang="en-US" u="sng" dirty="0">
                <a:solidFill>
                  <a:srgbClr val="00B0F0"/>
                </a:solidFill>
                <a:latin typeface="Perpetua" panose="02020502060401020303" pitchFamily="18" charset="0"/>
              </a:rPr>
              <a:t>not related and the price is the sole consideration for the supply</a:t>
            </a:r>
            <a:r>
              <a:rPr lang="en-US" dirty="0" smtClean="0">
                <a:solidFill>
                  <a:srgbClr val="00B050"/>
                </a:solidFill>
                <a:latin typeface="Perpetua" panose="02020502060401020303" pitchFamily="18" charset="0"/>
              </a:rPr>
              <a:t>.</a:t>
            </a:r>
          </a:p>
          <a:p>
            <a:pPr algn="just"/>
            <a:r>
              <a:rPr lang="en-US" dirty="0">
                <a:solidFill>
                  <a:srgbClr val="00B050"/>
                </a:solidFill>
                <a:latin typeface="Perpetua" panose="02020502060401020303" pitchFamily="18" charset="0"/>
              </a:rPr>
              <a:t>So we can say that if the supplier and recipient are not related and the price is the sole consideration then the value of taxable supply is the Transaction Value.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28858750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15400" cy="838200"/>
          </a:xfrm>
        </p:spPr>
        <p:txBody>
          <a:bodyPr/>
          <a:lstStyle/>
          <a:p>
            <a:r>
              <a:rPr lang="en-US" sz="4000" dirty="0"/>
              <a:t>Rule 32</a:t>
            </a:r>
          </a:p>
        </p:txBody>
      </p:sp>
      <p:sp>
        <p:nvSpPr>
          <p:cNvPr id="3" name="Content Placeholder 2"/>
          <p:cNvSpPr>
            <a:spLocks noGrp="1"/>
          </p:cNvSpPr>
          <p:nvPr>
            <p:ph idx="1"/>
          </p:nvPr>
        </p:nvSpPr>
        <p:spPr>
          <a:xfrm>
            <a:off x="152400" y="914400"/>
            <a:ext cx="8839200" cy="5562600"/>
          </a:xfrm>
        </p:spPr>
        <p:txBody>
          <a:bodyPr/>
          <a:lstStyle/>
          <a:p>
            <a:pPr algn="just"/>
            <a:r>
              <a:rPr lang="en-US" dirty="0">
                <a:solidFill>
                  <a:srgbClr val="00B050"/>
                </a:solidFill>
                <a:latin typeface="Perpetua" panose="02020502060401020303" pitchFamily="18" charset="0"/>
              </a:rPr>
              <a:t>For better understanding let us consider the following </a:t>
            </a:r>
            <a:r>
              <a:rPr lang="en-US" b="1" dirty="0" smtClean="0">
                <a:solidFill>
                  <a:srgbClr val="00B050"/>
                </a:solidFill>
                <a:latin typeface="Perpetua" panose="02020502060401020303" pitchFamily="18" charset="0"/>
              </a:rPr>
              <a:t>example</a:t>
            </a:r>
            <a:r>
              <a:rPr lang="en-US" dirty="0" smtClean="0">
                <a:solidFill>
                  <a:srgbClr val="00B050"/>
                </a:solidFill>
                <a:latin typeface="Perpetua" panose="02020502060401020303" pitchFamily="18" charset="0"/>
              </a:rPr>
              <a:t>:</a:t>
            </a:r>
          </a:p>
          <a:p>
            <a:pPr algn="just"/>
            <a:endParaRPr lang="en-US" dirty="0">
              <a:solidFill>
                <a:srgbClr val="00B050"/>
              </a:solidFill>
              <a:latin typeface="Perpetua" panose="02020502060401020303" pitchFamily="18" charset="0"/>
            </a:endParaRPr>
          </a:p>
          <a:p>
            <a:pPr algn="just"/>
            <a:r>
              <a:rPr lang="en-US" dirty="0">
                <a:solidFill>
                  <a:srgbClr val="00B050"/>
                </a:solidFill>
                <a:latin typeface="Perpetua" panose="02020502060401020303" pitchFamily="18" charset="0"/>
              </a:rPr>
              <a:t>Mr. Honey a dealer in second hand cars purchases the cars and sells them after painting and some repair. He does not take credit of any of the purchases. </a:t>
            </a:r>
            <a:r>
              <a:rPr lang="en-US" dirty="0">
                <a:solidFill>
                  <a:srgbClr val="00B050"/>
                </a:solidFill>
                <a:latin typeface="Perpetua" panose="02020502060401020303" pitchFamily="18" charset="0"/>
              </a:rPr>
              <a:t>He </a:t>
            </a:r>
            <a:r>
              <a:rPr lang="en-US" dirty="0" smtClean="0">
                <a:solidFill>
                  <a:srgbClr val="00B050"/>
                </a:solidFill>
                <a:latin typeface="Perpetua" panose="02020502060401020303" pitchFamily="18" charset="0"/>
              </a:rPr>
              <a:t>sold </a:t>
            </a:r>
            <a:r>
              <a:rPr lang="en-US" dirty="0">
                <a:solidFill>
                  <a:srgbClr val="00B050"/>
                </a:solidFill>
                <a:latin typeface="Perpetua" panose="02020502060401020303" pitchFamily="18" charset="0"/>
              </a:rPr>
              <a:t>one car at Rs. </a:t>
            </a:r>
            <a:r>
              <a:rPr lang="en-US" dirty="0">
                <a:solidFill>
                  <a:srgbClr val="00B050"/>
                </a:solidFill>
                <a:latin typeface="Perpetua" panose="02020502060401020303" pitchFamily="18" charset="0"/>
              </a:rPr>
              <a:t>90000 which was purchased by him at Rs. 85000.</a:t>
            </a:r>
          </a:p>
          <a:p>
            <a:pPr algn="just"/>
            <a:r>
              <a:rPr lang="en-US" dirty="0">
                <a:solidFill>
                  <a:srgbClr val="00B050"/>
                </a:solidFill>
                <a:latin typeface="Perpetua" panose="02020502060401020303" pitchFamily="18" charset="0"/>
              </a:rPr>
              <a:t>In the above scenario, value of supply would be Rs. 90000-85000 = Rs. </a:t>
            </a:r>
            <a:r>
              <a:rPr lang="en-US" dirty="0">
                <a:solidFill>
                  <a:srgbClr val="00B050"/>
                </a:solidFill>
                <a:latin typeface="Perpetua" panose="02020502060401020303" pitchFamily="18" charset="0"/>
              </a:rPr>
              <a:t>5000/-. </a:t>
            </a:r>
            <a:endParaRPr lang="en-US" dirty="0" smtClean="0">
              <a:solidFill>
                <a:srgbClr val="00B050"/>
              </a:solidFill>
              <a:latin typeface="Perpetua" panose="02020502060401020303" pitchFamily="18" charset="0"/>
            </a:endParaRPr>
          </a:p>
          <a:p>
            <a:pPr algn="just"/>
            <a:r>
              <a:rPr lang="en-US" dirty="0" smtClean="0">
                <a:solidFill>
                  <a:srgbClr val="00B050"/>
                </a:solidFill>
                <a:latin typeface="Perpetua" panose="02020502060401020303" pitchFamily="18" charset="0"/>
              </a:rPr>
              <a:t>However </a:t>
            </a:r>
            <a:r>
              <a:rPr lang="en-US" dirty="0">
                <a:solidFill>
                  <a:srgbClr val="00B050"/>
                </a:solidFill>
                <a:latin typeface="Perpetua" panose="02020502060401020303" pitchFamily="18" charset="0"/>
              </a:rPr>
              <a:t>if in the above scenario, the purchase price would have been Rs. </a:t>
            </a:r>
            <a:r>
              <a:rPr lang="en-US" dirty="0">
                <a:solidFill>
                  <a:srgbClr val="00B050"/>
                </a:solidFill>
                <a:latin typeface="Perpetua" panose="02020502060401020303" pitchFamily="18" charset="0"/>
              </a:rPr>
              <a:t>Above 90000, value of supply would be Nil.</a:t>
            </a:r>
          </a:p>
          <a:p>
            <a:pPr algn="just"/>
            <a:endParaRPr lang="en-US" dirty="0">
              <a:solidFill>
                <a:srgbClr val="00B050"/>
              </a:solidFill>
              <a:latin typeface="Perpetua" panose="02020502060401020303"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Tree>
    <p:extLst>
      <p:ext uri="{BB962C8B-B14F-4D97-AF65-F5344CB8AC3E}">
        <p14:creationId xmlns:p14="http://schemas.microsoft.com/office/powerpoint/2010/main" val="16275884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838200"/>
          </a:xfrm>
        </p:spPr>
        <p:txBody>
          <a:bodyPr/>
          <a:lstStyle/>
          <a:p>
            <a:r>
              <a:rPr lang="en-US" sz="4000" dirty="0"/>
              <a:t>Rule 32</a:t>
            </a:r>
          </a:p>
        </p:txBody>
      </p:sp>
      <p:sp>
        <p:nvSpPr>
          <p:cNvPr id="3" name="Content Placeholder 2"/>
          <p:cNvSpPr>
            <a:spLocks noGrp="1"/>
          </p:cNvSpPr>
          <p:nvPr>
            <p:ph idx="1"/>
          </p:nvPr>
        </p:nvSpPr>
        <p:spPr>
          <a:xfrm>
            <a:off x="76200" y="914400"/>
            <a:ext cx="8915400" cy="5562600"/>
          </a:xfrm>
        </p:spPr>
        <p:txBody>
          <a:bodyPr>
            <a:normAutofit/>
          </a:bodyPr>
          <a:lstStyle/>
          <a:p>
            <a:pPr algn="just"/>
            <a:r>
              <a:rPr lang="en-US" b="1" dirty="0">
                <a:solidFill>
                  <a:srgbClr val="00B050"/>
                </a:solidFill>
                <a:latin typeface="Perpetua" panose="02020502060401020303" pitchFamily="18" charset="0"/>
              </a:rPr>
              <a:t>Value of supply in case of a value of a token, or a voucher, or a coupon, or a stamp (other than postage stamp) which is </a:t>
            </a:r>
            <a:r>
              <a:rPr lang="en-US" b="1" dirty="0" smtClean="0">
                <a:solidFill>
                  <a:srgbClr val="00B050"/>
                </a:solidFill>
                <a:latin typeface="Perpetua" panose="02020502060401020303" pitchFamily="18" charset="0"/>
              </a:rPr>
              <a:t>redeemable Rule 32 (6)</a:t>
            </a:r>
          </a:p>
          <a:p>
            <a:pPr algn="just"/>
            <a:r>
              <a:rPr lang="en-US" dirty="0" smtClean="0">
                <a:solidFill>
                  <a:srgbClr val="00B050"/>
                </a:solidFill>
                <a:latin typeface="Perpetua" panose="02020502060401020303" pitchFamily="18" charset="0"/>
              </a:rPr>
              <a:t>Value of Supply would be </a:t>
            </a:r>
            <a:r>
              <a:rPr lang="en-US" b="1" dirty="0" smtClean="0">
                <a:solidFill>
                  <a:srgbClr val="00B050"/>
                </a:solidFill>
                <a:latin typeface="Perpetua" panose="02020502060401020303" pitchFamily="18" charset="0"/>
              </a:rPr>
              <a:t>Money </a:t>
            </a:r>
            <a:r>
              <a:rPr lang="en-US" b="1" dirty="0">
                <a:solidFill>
                  <a:srgbClr val="00B050"/>
                </a:solidFill>
                <a:latin typeface="Perpetua" panose="02020502060401020303" pitchFamily="18" charset="0"/>
              </a:rPr>
              <a:t>value</a:t>
            </a:r>
            <a:r>
              <a:rPr lang="en-US" dirty="0">
                <a:solidFill>
                  <a:srgbClr val="00B050"/>
                </a:solidFill>
                <a:latin typeface="Perpetua" panose="02020502060401020303" pitchFamily="18" charset="0"/>
              </a:rPr>
              <a:t> of the goods or services or both redeemable against such token, </a:t>
            </a:r>
            <a:r>
              <a:rPr lang="en-US" dirty="0" smtClean="0">
                <a:solidFill>
                  <a:srgbClr val="00B050"/>
                </a:solidFill>
                <a:latin typeface="Perpetua" panose="02020502060401020303" pitchFamily="18" charset="0"/>
              </a:rPr>
              <a:t>voucher etc.</a:t>
            </a:r>
          </a:p>
          <a:p>
            <a:pPr algn="just"/>
            <a:r>
              <a:rPr lang="en-US" dirty="0" smtClean="0">
                <a:solidFill>
                  <a:srgbClr val="00B050"/>
                </a:solidFill>
                <a:latin typeface="Perpetua" panose="02020502060401020303" pitchFamily="18" charset="0"/>
              </a:rPr>
              <a:t>For Example:</a:t>
            </a:r>
          </a:p>
          <a:p>
            <a:pPr algn="just"/>
            <a:r>
              <a:rPr lang="en-US" dirty="0" smtClean="0">
                <a:solidFill>
                  <a:srgbClr val="00B050"/>
                </a:solidFill>
                <a:latin typeface="Perpetua" panose="02020502060401020303" pitchFamily="18" charset="0"/>
              </a:rPr>
              <a:t>Easy Coupons Ltd. Sells coupons that are redeemable against specified luxury food products at retail outlets. Each coupon has a face value of Rs. 900 but is redeemable for supplies worth Rs. 1000.</a:t>
            </a:r>
          </a:p>
          <a:p>
            <a:pPr algn="just"/>
            <a:r>
              <a:rPr lang="en-US" dirty="0" smtClean="0">
                <a:solidFill>
                  <a:srgbClr val="00B050"/>
                </a:solidFill>
                <a:latin typeface="Perpetua" panose="02020502060401020303" pitchFamily="18" charset="0"/>
              </a:rPr>
              <a:t>So, in this case as value of the coupon is the money value of the goods redeemable against it. Therefore though the coupon is sold for Rs. 900 but its value is Rs. 1000. </a:t>
            </a:r>
            <a:endParaRPr lang="en-US" dirty="0">
              <a:solidFill>
                <a:srgbClr val="00B050"/>
              </a:solidFill>
              <a:latin typeface="Perpetua" panose="02020502060401020303"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a:p>
        </p:txBody>
      </p:sp>
    </p:spTree>
    <p:extLst>
      <p:ext uri="{BB962C8B-B14F-4D97-AF65-F5344CB8AC3E}">
        <p14:creationId xmlns:p14="http://schemas.microsoft.com/office/powerpoint/2010/main" val="8558012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763000" cy="685800"/>
          </a:xfrm>
        </p:spPr>
        <p:txBody>
          <a:bodyPr/>
          <a:lstStyle/>
          <a:p>
            <a:r>
              <a:rPr lang="en-US" sz="4000" dirty="0"/>
              <a:t>Rule </a:t>
            </a:r>
            <a:r>
              <a:rPr lang="en-US" sz="4000" dirty="0"/>
              <a:t>33</a:t>
            </a:r>
            <a:endParaRPr lang="en-US" sz="4000" dirty="0"/>
          </a:p>
        </p:txBody>
      </p:sp>
      <p:sp>
        <p:nvSpPr>
          <p:cNvPr id="3" name="Content Placeholder 2"/>
          <p:cNvSpPr>
            <a:spLocks noGrp="1"/>
          </p:cNvSpPr>
          <p:nvPr>
            <p:ph idx="1"/>
          </p:nvPr>
        </p:nvSpPr>
        <p:spPr>
          <a:xfrm>
            <a:off x="152400" y="762000"/>
            <a:ext cx="8915400" cy="6019800"/>
          </a:xfrm>
        </p:spPr>
        <p:txBody>
          <a:bodyPr>
            <a:normAutofit fontScale="92500"/>
          </a:bodyPr>
          <a:lstStyle/>
          <a:p>
            <a:pPr algn="just"/>
            <a:r>
              <a:rPr lang="en-US" dirty="0">
                <a:solidFill>
                  <a:srgbClr val="00B050"/>
                </a:solidFill>
                <a:latin typeface="Perpetua" panose="02020502060401020303" pitchFamily="18" charset="0"/>
              </a:rPr>
              <a:t>As per </a:t>
            </a:r>
            <a:r>
              <a:rPr lang="en-US" b="1" dirty="0">
                <a:solidFill>
                  <a:srgbClr val="00B050"/>
                </a:solidFill>
                <a:latin typeface="Perpetua" panose="02020502060401020303" pitchFamily="18" charset="0"/>
              </a:rPr>
              <a:t>Rule 33</a:t>
            </a:r>
            <a:r>
              <a:rPr lang="en-US" dirty="0">
                <a:solidFill>
                  <a:srgbClr val="00B050"/>
                </a:solidFill>
                <a:latin typeface="Perpetua" panose="02020502060401020303" pitchFamily="18" charset="0"/>
              </a:rPr>
              <a:t>, Irrespective of any provisions of this Chapter, the expenditure or costs incurred by a supplier as a </a:t>
            </a:r>
            <a:r>
              <a:rPr lang="en-US" b="1" dirty="0">
                <a:solidFill>
                  <a:srgbClr val="00B050"/>
                </a:solidFill>
                <a:latin typeface="Perpetua" panose="02020502060401020303" pitchFamily="18" charset="0"/>
              </a:rPr>
              <a:t>pure agent</a:t>
            </a:r>
            <a:r>
              <a:rPr lang="en-US" dirty="0">
                <a:solidFill>
                  <a:srgbClr val="00B050"/>
                </a:solidFill>
                <a:latin typeface="Perpetua" panose="02020502060401020303" pitchFamily="18" charset="0"/>
              </a:rPr>
              <a:t> of the recipient of supply will be excluded from the value of Supply, if all the following conditions are satisfied </a:t>
            </a:r>
            <a:r>
              <a:rPr lang="en-US" dirty="0" smtClean="0">
                <a:solidFill>
                  <a:srgbClr val="00B050"/>
                </a:solidFill>
                <a:latin typeface="Perpetua" panose="02020502060401020303" pitchFamily="18" charset="0"/>
              </a:rPr>
              <a:t>:-</a:t>
            </a:r>
          </a:p>
          <a:p>
            <a:pPr algn="just"/>
            <a:r>
              <a:rPr lang="en-US" dirty="0">
                <a:solidFill>
                  <a:srgbClr val="00B050"/>
                </a:solidFill>
                <a:latin typeface="Perpetua" panose="02020502060401020303" pitchFamily="18" charset="0"/>
              </a:rPr>
              <a:t>the </a:t>
            </a:r>
            <a:r>
              <a:rPr lang="en-US" b="1" dirty="0">
                <a:solidFill>
                  <a:srgbClr val="00B050"/>
                </a:solidFill>
                <a:latin typeface="Perpetua" panose="02020502060401020303" pitchFamily="18" charset="0"/>
              </a:rPr>
              <a:t>supplier acts as a pure agent of the recipient</a:t>
            </a:r>
            <a:r>
              <a:rPr lang="en-US" dirty="0">
                <a:solidFill>
                  <a:srgbClr val="00B050"/>
                </a:solidFill>
                <a:latin typeface="Perpetua" panose="02020502060401020303" pitchFamily="18" charset="0"/>
              </a:rPr>
              <a:t> of the supply, when he makes the payment to the third party on </a:t>
            </a:r>
            <a:r>
              <a:rPr lang="en-US" dirty="0" smtClean="0">
                <a:solidFill>
                  <a:srgbClr val="00B050"/>
                </a:solidFill>
                <a:latin typeface="Perpetua" panose="02020502060401020303" pitchFamily="18" charset="0"/>
              </a:rPr>
              <a:t>authorization </a:t>
            </a:r>
            <a:r>
              <a:rPr lang="en-US" dirty="0">
                <a:solidFill>
                  <a:srgbClr val="00B050"/>
                </a:solidFill>
                <a:latin typeface="Perpetua" panose="02020502060401020303" pitchFamily="18" charset="0"/>
              </a:rPr>
              <a:t>by such recipient</a:t>
            </a:r>
            <a:r>
              <a:rPr lang="en-US" dirty="0" smtClean="0">
                <a:solidFill>
                  <a:srgbClr val="00B050"/>
                </a:solidFill>
                <a:latin typeface="Perpetua" panose="02020502060401020303" pitchFamily="18" charset="0"/>
              </a:rPr>
              <a:t>;</a:t>
            </a:r>
          </a:p>
          <a:p>
            <a:pPr algn="just"/>
            <a:r>
              <a:rPr lang="en-US" dirty="0">
                <a:solidFill>
                  <a:srgbClr val="00B050"/>
                </a:solidFill>
                <a:latin typeface="Perpetua" panose="02020502060401020303" pitchFamily="18" charset="0"/>
              </a:rPr>
              <a:t>the payment made by the pure agent on behalf of the recipient of supply has been </a:t>
            </a:r>
            <a:r>
              <a:rPr lang="en-US" b="1" dirty="0">
                <a:solidFill>
                  <a:srgbClr val="00B050"/>
                </a:solidFill>
                <a:latin typeface="Perpetua" panose="02020502060401020303" pitchFamily="18" charset="0"/>
              </a:rPr>
              <a:t>separately indicated in the invoice</a:t>
            </a:r>
            <a:r>
              <a:rPr lang="en-US" dirty="0">
                <a:solidFill>
                  <a:srgbClr val="00B050"/>
                </a:solidFill>
                <a:latin typeface="Perpetua" panose="02020502060401020303" pitchFamily="18" charset="0"/>
              </a:rPr>
              <a:t> issued by the pure agent to the recipient of service; </a:t>
            </a:r>
            <a:r>
              <a:rPr lang="en-US" dirty="0" smtClean="0">
                <a:solidFill>
                  <a:srgbClr val="00B050"/>
                </a:solidFill>
                <a:latin typeface="Perpetua" panose="02020502060401020303" pitchFamily="18" charset="0"/>
              </a:rPr>
              <a:t>and</a:t>
            </a:r>
          </a:p>
          <a:p>
            <a:pPr algn="just"/>
            <a:r>
              <a:rPr lang="en-US" dirty="0">
                <a:solidFill>
                  <a:srgbClr val="00B050"/>
                </a:solidFill>
                <a:latin typeface="Perpetua" panose="02020502060401020303" pitchFamily="18" charset="0"/>
              </a:rPr>
              <a:t>the supplies procured by the pure agent from the third party as a pure agent of the recipient of supply are in addition to the services he supplies on his own account</a:t>
            </a:r>
            <a:r>
              <a:rPr lang="en-US" dirty="0" smtClean="0">
                <a:solidFill>
                  <a:srgbClr val="00B050"/>
                </a:solidFill>
                <a:latin typeface="Perpetua" panose="02020502060401020303" pitchFamily="18" charset="0"/>
              </a:rPr>
              <a:t>.</a:t>
            </a:r>
          </a:p>
          <a:p>
            <a:pPr algn="just"/>
            <a:r>
              <a:rPr lang="en-US" dirty="0">
                <a:solidFill>
                  <a:srgbClr val="00B050"/>
                </a:solidFill>
                <a:latin typeface="Perpetua" panose="02020502060401020303" pitchFamily="18" charset="0"/>
              </a:rPr>
              <a:t>For better understanding let us consider the </a:t>
            </a:r>
            <a:r>
              <a:rPr lang="en-US" dirty="0" smtClean="0">
                <a:solidFill>
                  <a:srgbClr val="00B050"/>
                </a:solidFill>
                <a:latin typeface="Perpetua" panose="02020502060401020303" pitchFamily="18" charset="0"/>
              </a:rPr>
              <a:t>following </a:t>
            </a:r>
            <a:r>
              <a:rPr lang="en-US" b="1" dirty="0" smtClean="0">
                <a:solidFill>
                  <a:srgbClr val="00B050"/>
                </a:solidFill>
                <a:latin typeface="Perpetua" panose="02020502060401020303" pitchFamily="18" charset="0"/>
              </a:rPr>
              <a:t>example</a:t>
            </a:r>
            <a:r>
              <a:rPr lang="en-US" dirty="0" smtClean="0">
                <a:solidFill>
                  <a:srgbClr val="00B050"/>
                </a:solidFill>
                <a:latin typeface="Perpetua" panose="02020502060401020303" pitchFamily="18" charset="0"/>
              </a:rPr>
              <a:t> </a:t>
            </a:r>
            <a:r>
              <a:rPr lang="en-US" dirty="0">
                <a:solidFill>
                  <a:srgbClr val="00B050"/>
                </a:solidFill>
                <a:latin typeface="Perpetua" panose="02020502060401020303" pitchFamily="18" charset="0"/>
              </a:rPr>
              <a:t>:</a:t>
            </a:r>
          </a:p>
          <a:p>
            <a:pPr algn="just"/>
            <a:r>
              <a:rPr lang="en-US" dirty="0">
                <a:solidFill>
                  <a:srgbClr val="00B050"/>
                </a:solidFill>
                <a:latin typeface="Perpetua" panose="02020502060401020303" pitchFamily="18" charset="0"/>
              </a:rPr>
              <a:t>Mr. Ram (a CA) makes payment of GST, TDS and ROC on behalf of it’s clients. He later recovers the same from his client in addition to this service charges.</a:t>
            </a:r>
          </a:p>
          <a:p>
            <a:pPr algn="just"/>
            <a:r>
              <a:rPr lang="en-US" dirty="0">
                <a:solidFill>
                  <a:srgbClr val="00B050"/>
                </a:solidFill>
                <a:latin typeface="Perpetua" panose="02020502060401020303" pitchFamily="18" charset="0"/>
              </a:rPr>
              <a:t>Accordingly, as Mr. Ram is acting as a pure agent, the same would not be added to the value of supply in the invoice made by Mr. Ram.</a:t>
            </a:r>
          </a:p>
          <a:p>
            <a:pPr algn="just"/>
            <a:endParaRPr lang="en-US" dirty="0">
              <a:solidFill>
                <a:srgbClr val="00B050"/>
              </a:solidFill>
              <a:latin typeface="Perpetua" panose="02020502060401020303"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a:p>
        </p:txBody>
      </p:sp>
    </p:spTree>
    <p:extLst>
      <p:ext uri="{BB962C8B-B14F-4D97-AF65-F5344CB8AC3E}">
        <p14:creationId xmlns:p14="http://schemas.microsoft.com/office/powerpoint/2010/main" val="20934857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838200"/>
          </a:xfrm>
        </p:spPr>
        <p:txBody>
          <a:bodyPr/>
          <a:lstStyle/>
          <a:p>
            <a:r>
              <a:rPr lang="en-US" sz="4000" dirty="0"/>
              <a:t>Rule </a:t>
            </a:r>
            <a:r>
              <a:rPr lang="en-US" sz="4000" dirty="0" smtClean="0"/>
              <a:t>34</a:t>
            </a:r>
            <a:endParaRPr lang="en-US" sz="4000" dirty="0"/>
          </a:p>
        </p:txBody>
      </p:sp>
      <p:sp>
        <p:nvSpPr>
          <p:cNvPr id="3" name="Content Placeholder 2"/>
          <p:cNvSpPr>
            <a:spLocks noGrp="1"/>
          </p:cNvSpPr>
          <p:nvPr>
            <p:ph idx="1"/>
          </p:nvPr>
        </p:nvSpPr>
        <p:spPr>
          <a:xfrm>
            <a:off x="152400" y="914400"/>
            <a:ext cx="8915400" cy="5638800"/>
          </a:xfrm>
        </p:spPr>
        <p:txBody>
          <a:bodyPr>
            <a:normAutofit/>
          </a:bodyPr>
          <a:lstStyle/>
          <a:p>
            <a:pPr algn="just"/>
            <a:r>
              <a:rPr lang="en-US" b="1" dirty="0">
                <a:solidFill>
                  <a:srgbClr val="00B050"/>
                </a:solidFill>
                <a:latin typeface="Perpetua" panose="02020502060401020303" pitchFamily="18" charset="0"/>
              </a:rPr>
              <a:t>Rate of Exchange of Currency, other than Indian </a:t>
            </a:r>
            <a:r>
              <a:rPr lang="en-US" b="1" dirty="0" smtClean="0">
                <a:solidFill>
                  <a:srgbClr val="00B050"/>
                </a:solidFill>
                <a:latin typeface="Perpetua" panose="02020502060401020303" pitchFamily="18" charset="0"/>
              </a:rPr>
              <a:t>Rupees:</a:t>
            </a:r>
          </a:p>
          <a:p>
            <a:pPr algn="just"/>
            <a:endParaRPr lang="en-US" b="1" dirty="0" smtClean="0">
              <a:solidFill>
                <a:srgbClr val="00B050"/>
              </a:solidFill>
              <a:latin typeface="Perpetua" panose="02020502060401020303" pitchFamily="18" charset="0"/>
            </a:endParaRPr>
          </a:p>
          <a:p>
            <a:pPr algn="just"/>
            <a:r>
              <a:rPr lang="en-US" b="1" u="sng" dirty="0">
                <a:solidFill>
                  <a:srgbClr val="00B050"/>
                </a:solidFill>
                <a:latin typeface="Perpetua" panose="02020502060401020303" pitchFamily="18" charset="0"/>
              </a:rPr>
              <a:t>Supply of Goods</a:t>
            </a:r>
            <a:r>
              <a:rPr lang="en-US" b="1" dirty="0">
                <a:solidFill>
                  <a:srgbClr val="00B050"/>
                </a:solidFill>
                <a:latin typeface="Perpetua" panose="02020502060401020303" pitchFamily="18" charset="0"/>
              </a:rPr>
              <a:t> </a:t>
            </a:r>
            <a:r>
              <a:rPr lang="en-US" b="1" dirty="0" smtClean="0">
                <a:solidFill>
                  <a:srgbClr val="00B050"/>
                </a:solidFill>
                <a:latin typeface="Perpetua" panose="02020502060401020303" pitchFamily="18" charset="0"/>
              </a:rPr>
              <a:t>:</a:t>
            </a:r>
          </a:p>
          <a:p>
            <a:pPr algn="just"/>
            <a:r>
              <a:rPr lang="en-US" dirty="0">
                <a:solidFill>
                  <a:srgbClr val="00B050"/>
                </a:solidFill>
                <a:latin typeface="Perpetua" panose="02020502060401020303" pitchFamily="18" charset="0"/>
              </a:rPr>
              <a:t>the applicable rate of exchange as notified by the Board under section 14 of the Customs Act, 1962 for the date of time of supply of such goods in terms of section 12 of the Act</a:t>
            </a:r>
            <a:r>
              <a:rPr lang="en-US" dirty="0" smtClean="0">
                <a:solidFill>
                  <a:srgbClr val="00B050"/>
                </a:solidFill>
                <a:latin typeface="Perpetua" panose="02020502060401020303" pitchFamily="18" charset="0"/>
              </a:rPr>
              <a:t>.</a:t>
            </a:r>
          </a:p>
          <a:p>
            <a:pPr algn="just"/>
            <a:endParaRPr lang="en-US" dirty="0" smtClean="0">
              <a:solidFill>
                <a:srgbClr val="00B050"/>
              </a:solidFill>
              <a:latin typeface="Perpetua" panose="02020502060401020303" pitchFamily="18" charset="0"/>
            </a:endParaRPr>
          </a:p>
          <a:p>
            <a:pPr algn="just"/>
            <a:r>
              <a:rPr lang="en-US" b="1" u="sng" dirty="0">
                <a:solidFill>
                  <a:srgbClr val="00B050"/>
                </a:solidFill>
                <a:latin typeface="Perpetua" panose="02020502060401020303" pitchFamily="18" charset="0"/>
              </a:rPr>
              <a:t>Supply of Service</a:t>
            </a:r>
            <a:r>
              <a:rPr lang="en-US" b="1" dirty="0">
                <a:solidFill>
                  <a:srgbClr val="00B050"/>
                </a:solidFill>
                <a:latin typeface="Perpetua" panose="02020502060401020303" pitchFamily="18" charset="0"/>
              </a:rPr>
              <a:t> </a:t>
            </a:r>
            <a:r>
              <a:rPr lang="en-US" b="1" dirty="0" smtClean="0">
                <a:solidFill>
                  <a:srgbClr val="00B050"/>
                </a:solidFill>
                <a:latin typeface="Perpetua" panose="02020502060401020303" pitchFamily="18" charset="0"/>
              </a:rPr>
              <a:t>:</a:t>
            </a:r>
          </a:p>
          <a:p>
            <a:pPr algn="just"/>
            <a:r>
              <a:rPr lang="en-US" dirty="0">
                <a:solidFill>
                  <a:srgbClr val="00B050"/>
                </a:solidFill>
                <a:latin typeface="Perpetua" panose="02020502060401020303" pitchFamily="18" charset="0"/>
              </a:rPr>
              <a:t>the applicable rate of exchange determined as per the generally accepted accounting principles for the date of time of supply of such services in terms of section 13 of the Act.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a:p>
        </p:txBody>
      </p:sp>
    </p:spTree>
    <p:extLst>
      <p:ext uri="{BB962C8B-B14F-4D97-AF65-F5344CB8AC3E}">
        <p14:creationId xmlns:p14="http://schemas.microsoft.com/office/powerpoint/2010/main" val="747212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763000" cy="914400"/>
          </a:xfrm>
        </p:spPr>
        <p:txBody>
          <a:bodyPr/>
          <a:lstStyle/>
          <a:p>
            <a:r>
              <a:rPr lang="en-US" sz="4000" dirty="0"/>
              <a:t>Rule </a:t>
            </a:r>
            <a:r>
              <a:rPr lang="en-US" sz="4000" dirty="0"/>
              <a:t>35</a:t>
            </a:r>
            <a:endParaRPr lang="en-US" sz="4000" dirty="0"/>
          </a:p>
        </p:txBody>
      </p:sp>
      <p:sp>
        <p:nvSpPr>
          <p:cNvPr id="3" name="Content Placeholder 2"/>
          <p:cNvSpPr>
            <a:spLocks noGrp="1"/>
          </p:cNvSpPr>
          <p:nvPr>
            <p:ph idx="1"/>
          </p:nvPr>
        </p:nvSpPr>
        <p:spPr>
          <a:xfrm>
            <a:off x="228600" y="1143000"/>
            <a:ext cx="8763000" cy="5334000"/>
          </a:xfrm>
        </p:spPr>
        <p:txBody>
          <a:bodyPr>
            <a:normAutofit/>
          </a:bodyPr>
          <a:lstStyle/>
          <a:p>
            <a:pPr algn="just"/>
            <a:r>
              <a:rPr lang="en-US" b="1" dirty="0">
                <a:solidFill>
                  <a:srgbClr val="00B050"/>
                </a:solidFill>
                <a:latin typeface="Perpetua" panose="02020502060401020303" pitchFamily="18" charset="0"/>
              </a:rPr>
              <a:t>As per Rule 35, Where the value of supply is inclusive of integrated tax or, as the case may be, central tax, State tax, Union territory tax, the tax amount shall be determined in the following manner </a:t>
            </a:r>
            <a:r>
              <a:rPr lang="en-US" b="1" dirty="0" smtClean="0">
                <a:solidFill>
                  <a:srgbClr val="00B050"/>
                </a:solidFill>
                <a:latin typeface="Perpetua" panose="02020502060401020303" pitchFamily="18" charset="0"/>
              </a:rPr>
              <a:t>:</a:t>
            </a:r>
          </a:p>
          <a:p>
            <a:pPr algn="just"/>
            <a:endParaRPr lang="en-US" b="1" dirty="0" smtClean="0">
              <a:solidFill>
                <a:srgbClr val="00B050"/>
              </a:solidFill>
              <a:latin typeface="Perpetua" panose="02020502060401020303" pitchFamily="18" charset="0"/>
            </a:endParaRPr>
          </a:p>
          <a:p>
            <a:pPr algn="just"/>
            <a:r>
              <a:rPr lang="en-US" dirty="0">
                <a:solidFill>
                  <a:srgbClr val="00B050"/>
                </a:solidFill>
                <a:latin typeface="Perpetua" panose="02020502060401020303" pitchFamily="18" charset="0"/>
              </a:rPr>
              <a:t>Tax amount = (Value inclusive of taxes X tax rate in % of such Tax) ÷ (100+ sum of tax rates, as applicable, in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a:p>
        </p:txBody>
      </p:sp>
    </p:spTree>
    <p:extLst>
      <p:ext uri="{BB962C8B-B14F-4D97-AF65-F5344CB8AC3E}">
        <p14:creationId xmlns:p14="http://schemas.microsoft.com/office/powerpoint/2010/main" val="3487552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8153400" cy="3047999"/>
          </a:xfrm>
        </p:spPr>
        <p:txBody>
          <a:bodyPr/>
          <a:lstStyle/>
          <a:p>
            <a:r>
              <a:rPr lang="en-US" sz="6600" dirty="0" smtClean="0"/>
              <a:t>Thank You So Much</a:t>
            </a:r>
            <a:endParaRPr lang="en-US" sz="6600" dirty="0"/>
          </a:p>
        </p:txBody>
      </p:sp>
      <p:sp>
        <p:nvSpPr>
          <p:cNvPr id="3" name="Subtitle 2"/>
          <p:cNvSpPr>
            <a:spLocks noGrp="1"/>
          </p:cNvSpPr>
          <p:nvPr>
            <p:ph type="subTitle" idx="1"/>
          </p:nvPr>
        </p:nvSpPr>
        <p:spPr>
          <a:xfrm>
            <a:off x="914400" y="4343400"/>
            <a:ext cx="7772400" cy="1524000"/>
          </a:xfrm>
        </p:spPr>
        <p:txBody>
          <a:bodyPr>
            <a:normAutofit/>
          </a:bodyPr>
          <a:lstStyle/>
          <a:p>
            <a:r>
              <a:rPr lang="en-US" b="1" dirty="0" smtClean="0">
                <a:solidFill>
                  <a:srgbClr val="00B050"/>
                </a:solidFill>
              </a:rPr>
              <a:t>				</a:t>
            </a:r>
          </a:p>
          <a:p>
            <a:r>
              <a:rPr lang="en-US" b="1" dirty="0">
                <a:solidFill>
                  <a:srgbClr val="00B050"/>
                </a:solidFill>
              </a:rPr>
              <a:t>	</a:t>
            </a:r>
            <a:r>
              <a:rPr lang="en-US" b="1" dirty="0" smtClean="0">
                <a:solidFill>
                  <a:srgbClr val="00B050"/>
                </a:solidFill>
              </a:rPr>
              <a:t>	         </a:t>
            </a:r>
            <a:r>
              <a:rPr lang="en-US" sz="2800" b="1" dirty="0">
                <a:solidFill>
                  <a:srgbClr val="00B050"/>
                </a:solidFill>
                <a:latin typeface="+mn-lt"/>
              </a:rPr>
              <a:t>PAMS </a:t>
            </a:r>
            <a:r>
              <a:rPr lang="en-US" sz="2800" b="1" dirty="0">
                <a:solidFill>
                  <a:srgbClr val="00B050"/>
                </a:solidFill>
                <a:latin typeface="+mn-lt"/>
              </a:rPr>
              <a:t>Professional Group</a:t>
            </a:r>
          </a:p>
          <a:p>
            <a:endParaRPr lang="en-US" dirty="0"/>
          </a:p>
        </p:txBody>
      </p:sp>
      <p:sp>
        <p:nvSpPr>
          <p:cNvPr id="4" name="Slide Number Placeholder 3"/>
          <p:cNvSpPr>
            <a:spLocks noGrp="1"/>
          </p:cNvSpPr>
          <p:nvPr>
            <p:ph type="sldNum" sz="quarter" idx="11"/>
          </p:nvPr>
        </p:nvSpPr>
        <p:spPr/>
        <p:txBody>
          <a:bodyPr/>
          <a:lstStyle/>
          <a:p>
            <a:fld id="{B6F15528-21DE-4FAA-801E-634DDDAF4B2B}" type="slidenum">
              <a:rPr lang="en-US" smtClean="0"/>
              <a:pPr/>
              <a:t>35</a:t>
            </a:fld>
            <a:endParaRPr lang="en-US"/>
          </a:p>
        </p:txBody>
      </p:sp>
    </p:spTree>
    <p:extLst>
      <p:ext uri="{BB962C8B-B14F-4D97-AF65-F5344CB8AC3E}">
        <p14:creationId xmlns:p14="http://schemas.microsoft.com/office/powerpoint/2010/main" val="2082779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762000"/>
          </a:xfrm>
        </p:spPr>
        <p:txBody>
          <a:bodyPr/>
          <a:lstStyle/>
          <a:p>
            <a:r>
              <a:rPr lang="en-US" sz="4000" dirty="0" smtClean="0"/>
              <a:t>Related Person </a:t>
            </a:r>
            <a:endParaRPr lang="en-US" sz="4000" dirty="0"/>
          </a:p>
        </p:txBody>
      </p:sp>
      <p:sp>
        <p:nvSpPr>
          <p:cNvPr id="3" name="Content Placeholder 2"/>
          <p:cNvSpPr>
            <a:spLocks noGrp="1"/>
          </p:cNvSpPr>
          <p:nvPr>
            <p:ph idx="1"/>
          </p:nvPr>
        </p:nvSpPr>
        <p:spPr>
          <a:xfrm>
            <a:off x="76200" y="838200"/>
            <a:ext cx="8915400" cy="5715000"/>
          </a:xfrm>
        </p:spPr>
        <p:txBody>
          <a:bodyPr>
            <a:normAutofit/>
          </a:bodyPr>
          <a:lstStyle/>
          <a:p>
            <a:pPr algn="just"/>
            <a:r>
              <a:rPr lang="en-US" dirty="0">
                <a:solidFill>
                  <a:srgbClr val="00B050"/>
                </a:solidFill>
                <a:latin typeface="Perpetua" panose="02020502060401020303" pitchFamily="18" charset="0"/>
              </a:rPr>
              <a:t>The term related person would include the following </a:t>
            </a:r>
            <a:r>
              <a:rPr lang="en-US" dirty="0" smtClean="0">
                <a:solidFill>
                  <a:srgbClr val="00B050"/>
                </a:solidFill>
                <a:latin typeface="Perpetua" panose="02020502060401020303" pitchFamily="18" charset="0"/>
              </a:rPr>
              <a:t>:-</a:t>
            </a:r>
          </a:p>
          <a:p>
            <a:pPr algn="just"/>
            <a:r>
              <a:rPr lang="en-US" dirty="0">
                <a:solidFill>
                  <a:srgbClr val="00B050"/>
                </a:solidFill>
                <a:latin typeface="Perpetua" panose="02020502060401020303" pitchFamily="18" charset="0"/>
              </a:rPr>
              <a:t>Such persons are officers or directors of one another’s businesses</a:t>
            </a:r>
            <a:r>
              <a:rPr lang="en-US" dirty="0" smtClean="0">
                <a:solidFill>
                  <a:srgbClr val="00B050"/>
                </a:solidFill>
                <a:latin typeface="Perpetua" panose="02020502060401020303" pitchFamily="18" charset="0"/>
              </a:rPr>
              <a:t>;</a:t>
            </a:r>
          </a:p>
          <a:p>
            <a:pPr algn="just"/>
            <a:r>
              <a:rPr lang="en-US" dirty="0">
                <a:solidFill>
                  <a:srgbClr val="00B050"/>
                </a:solidFill>
                <a:latin typeface="Perpetua" panose="02020502060401020303" pitchFamily="18" charset="0"/>
              </a:rPr>
              <a:t>Persons legally </a:t>
            </a:r>
            <a:r>
              <a:rPr lang="en-US" dirty="0" smtClean="0">
                <a:solidFill>
                  <a:srgbClr val="00B050"/>
                </a:solidFill>
                <a:latin typeface="Perpetua" panose="02020502060401020303" pitchFamily="18" charset="0"/>
              </a:rPr>
              <a:t>recognized</a:t>
            </a:r>
            <a:r>
              <a:rPr lang="en-US" dirty="0">
                <a:solidFill>
                  <a:srgbClr val="00B050"/>
                </a:solidFill>
                <a:latin typeface="Perpetua" panose="02020502060401020303" pitchFamily="18" charset="0"/>
              </a:rPr>
              <a:t> as partners in business</a:t>
            </a:r>
            <a:r>
              <a:rPr lang="en-US" dirty="0" smtClean="0">
                <a:solidFill>
                  <a:srgbClr val="00B050"/>
                </a:solidFill>
                <a:latin typeface="Perpetua" panose="02020502060401020303" pitchFamily="18" charset="0"/>
              </a:rPr>
              <a:t>;</a:t>
            </a:r>
          </a:p>
          <a:p>
            <a:pPr algn="just"/>
            <a:r>
              <a:rPr lang="en-US" dirty="0">
                <a:solidFill>
                  <a:srgbClr val="00B050"/>
                </a:solidFill>
                <a:latin typeface="Perpetua" panose="02020502060401020303" pitchFamily="18" charset="0"/>
              </a:rPr>
              <a:t>Such persons are employer and employee</a:t>
            </a:r>
            <a:r>
              <a:rPr lang="en-US" dirty="0">
                <a:solidFill>
                  <a:srgbClr val="00B050"/>
                </a:solidFill>
                <a:latin typeface="Perpetua" panose="02020502060401020303" pitchFamily="18" charset="0"/>
              </a:rPr>
              <a:t>;</a:t>
            </a:r>
          </a:p>
          <a:p>
            <a:pPr algn="just"/>
            <a:r>
              <a:rPr lang="en-US" dirty="0">
                <a:solidFill>
                  <a:srgbClr val="00B050"/>
                </a:solidFill>
                <a:latin typeface="Perpetua" panose="02020502060401020303" pitchFamily="18" charset="0"/>
              </a:rPr>
              <a:t>Any person directly or indirectly owns, controls or holds twenty-five </a:t>
            </a:r>
            <a:r>
              <a:rPr lang="en-US" dirty="0" smtClean="0">
                <a:solidFill>
                  <a:srgbClr val="00B050"/>
                </a:solidFill>
                <a:latin typeface="Perpetua" panose="02020502060401020303" pitchFamily="18" charset="0"/>
              </a:rPr>
              <a:t>per- </a:t>
            </a:r>
            <a:r>
              <a:rPr lang="en-US" dirty="0">
                <a:solidFill>
                  <a:srgbClr val="00B050"/>
                </a:solidFill>
                <a:latin typeface="Perpetua" panose="02020502060401020303" pitchFamily="18" charset="0"/>
              </a:rPr>
              <a:t>cent. or more of the outstanding voting stock or shares of both of them</a:t>
            </a:r>
            <a:r>
              <a:rPr lang="en-US" dirty="0" smtClean="0">
                <a:solidFill>
                  <a:srgbClr val="00B050"/>
                </a:solidFill>
                <a:latin typeface="Perpetua" panose="02020502060401020303" pitchFamily="18" charset="0"/>
              </a:rPr>
              <a:t>;</a:t>
            </a:r>
          </a:p>
          <a:p>
            <a:pPr algn="just"/>
            <a:r>
              <a:rPr lang="en-US" dirty="0">
                <a:solidFill>
                  <a:srgbClr val="00B050"/>
                </a:solidFill>
                <a:latin typeface="Perpetua" panose="02020502060401020303" pitchFamily="18" charset="0"/>
              </a:rPr>
              <a:t>One of them directly or indirectly </a:t>
            </a:r>
            <a:r>
              <a:rPr lang="en-US" dirty="0">
                <a:solidFill>
                  <a:srgbClr val="00B050"/>
                </a:solidFill>
                <a:latin typeface="Perpetua" panose="02020502060401020303" pitchFamily="18" charset="0"/>
              </a:rPr>
              <a:t>controls the </a:t>
            </a:r>
            <a:r>
              <a:rPr lang="en-US" dirty="0">
                <a:solidFill>
                  <a:srgbClr val="00B050"/>
                </a:solidFill>
                <a:latin typeface="Perpetua" panose="02020502060401020303" pitchFamily="18" charset="0"/>
              </a:rPr>
              <a:t>other</a:t>
            </a:r>
            <a:r>
              <a:rPr lang="en-US" dirty="0" smtClean="0">
                <a:solidFill>
                  <a:srgbClr val="00B050"/>
                </a:solidFill>
                <a:latin typeface="Perpetua" panose="02020502060401020303" pitchFamily="18" charset="0"/>
              </a:rPr>
              <a:t>;</a:t>
            </a:r>
          </a:p>
          <a:p>
            <a:pPr algn="just"/>
            <a:r>
              <a:rPr lang="en-US" dirty="0">
                <a:solidFill>
                  <a:srgbClr val="00B050"/>
                </a:solidFill>
                <a:latin typeface="Perpetua" panose="02020502060401020303" pitchFamily="18" charset="0"/>
              </a:rPr>
              <a:t>A third person directly or indirectly controls both of them</a:t>
            </a:r>
            <a:r>
              <a:rPr lang="en-US" dirty="0">
                <a:solidFill>
                  <a:srgbClr val="00B050"/>
                </a:solidFill>
                <a:latin typeface="Perpetua" panose="02020502060401020303" pitchFamily="18" charset="0"/>
              </a:rPr>
              <a:t>;</a:t>
            </a:r>
          </a:p>
          <a:p>
            <a:pPr algn="just"/>
            <a:r>
              <a:rPr lang="en-US" dirty="0">
                <a:solidFill>
                  <a:srgbClr val="00B050"/>
                </a:solidFill>
                <a:latin typeface="Perpetua" panose="02020502060401020303" pitchFamily="18" charset="0"/>
              </a:rPr>
              <a:t>Together they directly or indirectly control a third person</a:t>
            </a:r>
            <a:r>
              <a:rPr lang="en-US" dirty="0">
                <a:solidFill>
                  <a:srgbClr val="00B050"/>
                </a:solidFill>
                <a:latin typeface="Perpetua" panose="02020502060401020303" pitchFamily="18" charset="0"/>
              </a:rPr>
              <a:t>;</a:t>
            </a:r>
          </a:p>
          <a:p>
            <a:pPr algn="just"/>
            <a:r>
              <a:rPr lang="en-US" dirty="0">
                <a:solidFill>
                  <a:srgbClr val="00B050"/>
                </a:solidFill>
                <a:latin typeface="Perpetua" panose="02020502060401020303" pitchFamily="18" charset="0"/>
              </a:rPr>
              <a:t>They are members of the </a:t>
            </a:r>
            <a:r>
              <a:rPr lang="en-US" dirty="0" smtClean="0">
                <a:solidFill>
                  <a:srgbClr val="00B050"/>
                </a:solidFill>
                <a:latin typeface="Perpetua" panose="02020502060401020303" pitchFamily="18" charset="0"/>
              </a:rPr>
              <a:t>same </a:t>
            </a:r>
            <a:r>
              <a:rPr lang="en-US" dirty="0">
                <a:solidFill>
                  <a:srgbClr val="00B050"/>
                </a:solidFill>
                <a:latin typeface="Perpetua" panose="02020502060401020303" pitchFamily="18" charset="0"/>
              </a:rPr>
              <a:t>family</a:t>
            </a:r>
            <a:r>
              <a:rPr lang="en-US" dirty="0" smtClean="0">
                <a:solidFill>
                  <a:srgbClr val="00B050"/>
                </a:solidFill>
                <a:latin typeface="Perpetua" panose="02020502060401020303" pitchFamily="18" charset="0"/>
              </a:rPr>
              <a:t>;</a:t>
            </a:r>
          </a:p>
          <a:p>
            <a:pPr algn="just"/>
            <a:r>
              <a:rPr lang="en-US" dirty="0">
                <a:solidFill>
                  <a:srgbClr val="00B050"/>
                </a:solidFill>
                <a:latin typeface="Perpetua" panose="02020502060401020303" pitchFamily="18" charset="0"/>
              </a:rPr>
              <a:t>The term person includes legal </a:t>
            </a:r>
            <a:r>
              <a:rPr lang="en-US" dirty="0" smtClean="0">
                <a:solidFill>
                  <a:srgbClr val="00B050"/>
                </a:solidFill>
                <a:latin typeface="Perpetua" panose="02020502060401020303" pitchFamily="18" charset="0"/>
              </a:rPr>
              <a:t>persons</a:t>
            </a:r>
          </a:p>
          <a:p>
            <a:pPr algn="just"/>
            <a:r>
              <a:rPr lang="en-US" dirty="0" smtClean="0">
                <a:solidFill>
                  <a:srgbClr val="00B050"/>
                </a:solidFill>
                <a:latin typeface="Perpetua" panose="02020502060401020303" pitchFamily="18" charset="0"/>
              </a:rPr>
              <a:t>Persons </a:t>
            </a:r>
            <a:r>
              <a:rPr lang="en-US" dirty="0">
                <a:solidFill>
                  <a:srgbClr val="00B050"/>
                </a:solidFill>
                <a:latin typeface="Perpetua" panose="02020502060401020303" pitchFamily="18" charset="0"/>
              </a:rPr>
              <a:t>who are associated in the business of one another would also deem to be related</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3160085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3000" cy="838200"/>
          </a:xfrm>
        </p:spPr>
        <p:txBody>
          <a:bodyPr/>
          <a:lstStyle/>
          <a:p>
            <a:r>
              <a:rPr lang="en-US" sz="4000" b="1" dirty="0" smtClean="0">
                <a:effectLst/>
              </a:rPr>
              <a:t/>
            </a:r>
            <a:br>
              <a:rPr lang="en-US" sz="4000" b="1" dirty="0" smtClean="0">
                <a:effectLst/>
              </a:rPr>
            </a:br>
            <a:r>
              <a:rPr lang="en-US" sz="4000" b="1" dirty="0">
                <a:effectLst/>
              </a:rPr>
              <a:t/>
            </a:r>
            <a:br>
              <a:rPr lang="en-US" sz="4000" b="1" dirty="0">
                <a:effectLst/>
              </a:rPr>
            </a:br>
            <a:r>
              <a:rPr lang="en-US" sz="4000" b="1" dirty="0" smtClean="0">
                <a:effectLst/>
              </a:rPr>
              <a:t/>
            </a:r>
            <a:br>
              <a:rPr lang="en-US" sz="4000" b="1" dirty="0" smtClean="0">
                <a:effectLst/>
              </a:rPr>
            </a:br>
            <a:r>
              <a:rPr lang="en-US" sz="4000" b="1" dirty="0">
                <a:effectLst/>
              </a:rPr>
              <a:t/>
            </a:r>
            <a:br>
              <a:rPr lang="en-US" sz="4000" b="1" dirty="0">
                <a:effectLst/>
              </a:rPr>
            </a:br>
            <a:r>
              <a:rPr lang="en-US" sz="4000" b="1" dirty="0" smtClean="0">
                <a:effectLst/>
              </a:rPr>
              <a:t/>
            </a:r>
            <a:br>
              <a:rPr lang="en-US" sz="4000" b="1" dirty="0" smtClean="0">
                <a:effectLst/>
              </a:rPr>
            </a:br>
            <a:r>
              <a:rPr lang="en-US" sz="4000" b="1" dirty="0" smtClean="0">
                <a:effectLst/>
              </a:rPr>
              <a:t/>
            </a:r>
            <a:br>
              <a:rPr lang="en-US" sz="4000" b="1" dirty="0" smtClean="0">
                <a:effectLst/>
              </a:rPr>
            </a:br>
            <a:r>
              <a:rPr lang="en-US" sz="4000" b="1" dirty="0" smtClean="0">
                <a:effectLst/>
              </a:rPr>
              <a:t/>
            </a:r>
            <a:br>
              <a:rPr lang="en-US" sz="4000" b="1" dirty="0" smtClean="0">
                <a:effectLst/>
              </a:rPr>
            </a:br>
            <a:r>
              <a:rPr lang="en-US" sz="4000" b="1" dirty="0">
                <a:effectLst/>
              </a:rPr>
              <a:t/>
            </a:r>
            <a:br>
              <a:rPr lang="en-US" sz="4000" b="1" dirty="0">
                <a:effectLst/>
              </a:rPr>
            </a:br>
            <a:r>
              <a:rPr lang="en-US" sz="4000" b="1" dirty="0" smtClean="0">
                <a:effectLst/>
              </a:rPr>
              <a:t/>
            </a:r>
            <a:br>
              <a:rPr lang="en-US" sz="4000" b="1" dirty="0" smtClean="0">
                <a:effectLst/>
              </a:rPr>
            </a:br>
            <a:r>
              <a:rPr lang="en-US" sz="4000" b="1" dirty="0" smtClean="0">
                <a:effectLst/>
              </a:rPr>
              <a:t/>
            </a:r>
            <a:br>
              <a:rPr lang="en-US" sz="4000" b="1" dirty="0" smtClean="0">
                <a:effectLst/>
              </a:rPr>
            </a:br>
            <a:r>
              <a:rPr lang="en-US" sz="4000" b="1" dirty="0" smtClean="0">
                <a:effectLst/>
              </a:rPr>
              <a:t/>
            </a:r>
            <a:br>
              <a:rPr lang="en-US" sz="4000" b="1" dirty="0" smtClean="0">
                <a:effectLst/>
              </a:rPr>
            </a:br>
            <a:r>
              <a:rPr lang="en-US" sz="4000" b="1" dirty="0">
                <a:effectLst/>
              </a:rPr>
              <a:t/>
            </a:r>
            <a:br>
              <a:rPr lang="en-US" sz="4000" b="1" dirty="0">
                <a:effectLst/>
              </a:rPr>
            </a:br>
            <a:r>
              <a:rPr lang="en-US" sz="4000" b="1" dirty="0" smtClean="0">
                <a:effectLst/>
              </a:rPr>
              <a:t/>
            </a:r>
            <a:br>
              <a:rPr lang="en-US" sz="4000" b="1" dirty="0" smtClean="0">
                <a:effectLst/>
              </a:rPr>
            </a:br>
            <a:r>
              <a:rPr lang="en-US" sz="4000" b="1" dirty="0">
                <a:effectLst/>
              </a:rPr>
              <a:t/>
            </a:r>
            <a:br>
              <a:rPr lang="en-US" sz="4000" b="1" dirty="0">
                <a:effectLst/>
              </a:rPr>
            </a:br>
            <a:r>
              <a:rPr lang="en-US" sz="4000" dirty="0" smtClean="0"/>
              <a:t>Inclusions </a:t>
            </a:r>
            <a:r>
              <a:rPr lang="en-US" sz="4000" dirty="0"/>
              <a:t>in the </a:t>
            </a:r>
            <a:r>
              <a:rPr lang="en-US" sz="4000" dirty="0"/>
              <a:t>Value </a:t>
            </a:r>
            <a:r>
              <a:rPr lang="en-US" sz="4000" dirty="0"/>
              <a:t>of </a:t>
            </a:r>
            <a:r>
              <a:rPr lang="en-US" sz="4000" dirty="0"/>
              <a:t>supply</a:t>
            </a:r>
            <a:endParaRPr lang="en-US" sz="4000" dirty="0"/>
          </a:p>
        </p:txBody>
      </p:sp>
      <p:sp>
        <p:nvSpPr>
          <p:cNvPr id="3" name="Content Placeholder 2"/>
          <p:cNvSpPr>
            <a:spLocks noGrp="1"/>
          </p:cNvSpPr>
          <p:nvPr>
            <p:ph idx="1"/>
          </p:nvPr>
        </p:nvSpPr>
        <p:spPr>
          <a:xfrm>
            <a:off x="152400" y="990600"/>
            <a:ext cx="8915400" cy="5638800"/>
          </a:xfrm>
        </p:spPr>
        <p:txBody>
          <a:bodyPr>
            <a:normAutofit/>
          </a:bodyPr>
          <a:lstStyle/>
          <a:p>
            <a:pPr algn="just"/>
            <a:r>
              <a:rPr lang="en-US" dirty="0">
                <a:solidFill>
                  <a:srgbClr val="00B050"/>
                </a:solidFill>
                <a:latin typeface="Perpetua" panose="02020502060401020303" pitchFamily="18" charset="0"/>
              </a:rPr>
              <a:t>15 (2)-  The value of supply shall </a:t>
            </a:r>
            <a:r>
              <a:rPr lang="en-US" dirty="0" smtClean="0">
                <a:solidFill>
                  <a:srgbClr val="00B050"/>
                </a:solidFill>
                <a:latin typeface="Perpetua" panose="02020502060401020303" pitchFamily="18" charset="0"/>
              </a:rPr>
              <a:t>include:</a:t>
            </a:r>
          </a:p>
          <a:p>
            <a:pPr algn="just"/>
            <a:r>
              <a:rPr lang="en-US" dirty="0" smtClean="0">
                <a:solidFill>
                  <a:srgbClr val="00B050"/>
                </a:solidFill>
                <a:latin typeface="Perpetua" panose="02020502060401020303" pitchFamily="18" charset="0"/>
              </a:rPr>
              <a:t>(a</a:t>
            </a:r>
            <a:r>
              <a:rPr lang="en-US" dirty="0">
                <a:solidFill>
                  <a:srgbClr val="00B050"/>
                </a:solidFill>
                <a:latin typeface="Perpetua" panose="02020502060401020303" pitchFamily="18" charset="0"/>
              </a:rPr>
              <a:t>) any taxes, duties, cesses, fees and charges levied under any law for the time being in force other than </a:t>
            </a:r>
            <a:r>
              <a:rPr lang="en-US" dirty="0" smtClean="0">
                <a:solidFill>
                  <a:srgbClr val="00B050"/>
                </a:solidFill>
                <a:latin typeface="Perpetua" panose="02020502060401020303" pitchFamily="18" charset="0"/>
              </a:rPr>
              <a:t>the GST </a:t>
            </a:r>
            <a:r>
              <a:rPr lang="en-US" dirty="0">
                <a:solidFill>
                  <a:srgbClr val="00B050"/>
                </a:solidFill>
                <a:latin typeface="Perpetua" panose="02020502060401020303" pitchFamily="18" charset="0"/>
              </a:rPr>
              <a:t>Act, </a:t>
            </a:r>
            <a:r>
              <a:rPr lang="en-US" dirty="0" smtClean="0">
                <a:solidFill>
                  <a:srgbClr val="00B050"/>
                </a:solidFill>
                <a:latin typeface="Perpetua" panose="02020502060401020303" pitchFamily="18" charset="0"/>
              </a:rPr>
              <a:t>if </a:t>
            </a:r>
            <a:r>
              <a:rPr lang="en-US" dirty="0">
                <a:solidFill>
                  <a:srgbClr val="00B050"/>
                </a:solidFill>
                <a:latin typeface="Perpetua" panose="02020502060401020303" pitchFamily="18" charset="0"/>
              </a:rPr>
              <a:t>charged separately by the supplier</a:t>
            </a:r>
            <a:r>
              <a:rPr lang="en-US" dirty="0" smtClean="0">
                <a:solidFill>
                  <a:srgbClr val="00B050"/>
                </a:solidFill>
                <a:latin typeface="Perpetua" panose="02020502060401020303" pitchFamily="18" charset="0"/>
              </a:rPr>
              <a:t>;</a:t>
            </a:r>
          </a:p>
          <a:p>
            <a:pPr algn="just"/>
            <a:r>
              <a:rPr lang="en-US" dirty="0">
                <a:solidFill>
                  <a:srgbClr val="00B050"/>
                </a:solidFill>
                <a:latin typeface="Perpetua" panose="02020502060401020303" pitchFamily="18" charset="0"/>
              </a:rPr>
              <a:t>(b) any amount that the supplier is liable to pay in relation to such supply but which has been incurred by the </a:t>
            </a:r>
            <a:r>
              <a:rPr lang="en-US" dirty="0" smtClean="0">
                <a:solidFill>
                  <a:srgbClr val="00B050"/>
                </a:solidFill>
                <a:latin typeface="Perpetua" panose="02020502060401020303" pitchFamily="18" charset="0"/>
              </a:rPr>
              <a:t>recipient, but not included in the price;</a:t>
            </a:r>
          </a:p>
          <a:p>
            <a:pPr algn="just"/>
            <a:r>
              <a:rPr lang="en-US" dirty="0">
                <a:solidFill>
                  <a:srgbClr val="00B050"/>
                </a:solidFill>
                <a:latin typeface="Perpetua" panose="02020502060401020303" pitchFamily="18" charset="0"/>
              </a:rPr>
              <a:t>(c) incidental expenses, including commission and packing, charged by the supplier to the recipient </a:t>
            </a:r>
            <a:r>
              <a:rPr lang="en-US" dirty="0" smtClean="0">
                <a:solidFill>
                  <a:srgbClr val="00B050"/>
                </a:solidFill>
                <a:latin typeface="Perpetua" panose="02020502060401020303" pitchFamily="18" charset="0"/>
              </a:rPr>
              <a:t>and </a:t>
            </a:r>
            <a:r>
              <a:rPr lang="en-US" dirty="0">
                <a:solidFill>
                  <a:srgbClr val="00B050"/>
                </a:solidFill>
                <a:latin typeface="Perpetua" panose="02020502060401020303" pitchFamily="18" charset="0"/>
              </a:rPr>
              <a:t>any amount charged for anything done by the supplier in respect of the supply </a:t>
            </a:r>
            <a:r>
              <a:rPr lang="en-US" dirty="0" smtClean="0">
                <a:solidFill>
                  <a:srgbClr val="00B050"/>
                </a:solidFill>
                <a:latin typeface="Perpetua" panose="02020502060401020303" pitchFamily="18" charset="0"/>
              </a:rPr>
              <a:t>until </a:t>
            </a:r>
            <a:r>
              <a:rPr lang="en-US" dirty="0">
                <a:solidFill>
                  <a:srgbClr val="00B050"/>
                </a:solidFill>
                <a:latin typeface="Perpetua" panose="02020502060401020303" pitchFamily="18" charset="0"/>
              </a:rPr>
              <a:t>delivery of goods or supply of services</a:t>
            </a:r>
            <a:r>
              <a:rPr lang="en-US" dirty="0" smtClean="0">
                <a:solidFill>
                  <a:srgbClr val="00B050"/>
                </a:solidFill>
                <a:latin typeface="Perpetua" panose="02020502060401020303" pitchFamily="18" charset="0"/>
              </a:rPr>
              <a:t>;</a:t>
            </a:r>
          </a:p>
          <a:p>
            <a:pPr algn="just"/>
            <a:r>
              <a:rPr lang="en-US" dirty="0">
                <a:solidFill>
                  <a:srgbClr val="00B050"/>
                </a:solidFill>
                <a:latin typeface="Perpetua" panose="02020502060401020303" pitchFamily="18" charset="0"/>
              </a:rPr>
              <a:t>(d) interest or late fee or penalty for delayed payment of any consideration for any supply; </a:t>
            </a:r>
            <a:r>
              <a:rPr lang="en-US" dirty="0" smtClean="0">
                <a:solidFill>
                  <a:srgbClr val="00B050"/>
                </a:solidFill>
                <a:latin typeface="Perpetua" panose="02020502060401020303" pitchFamily="18" charset="0"/>
              </a:rPr>
              <a:t>and</a:t>
            </a:r>
          </a:p>
          <a:p>
            <a:pPr algn="just"/>
            <a:r>
              <a:rPr lang="en-US" dirty="0">
                <a:solidFill>
                  <a:srgbClr val="00B050"/>
                </a:solidFill>
                <a:latin typeface="Perpetua" panose="02020502060401020303" pitchFamily="18" charset="0"/>
              </a:rPr>
              <a:t>(e) subsidies directly linked to the price excluding subsidies provided by the Central Government and State Governments.</a:t>
            </a:r>
          </a:p>
          <a:p>
            <a:pPr algn="just"/>
            <a:endParaRPr lang="en-US" dirty="0">
              <a:solidFill>
                <a:srgbClr val="00B050"/>
              </a:solidFill>
              <a:latin typeface="Perpetua" panose="02020502060401020303"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1864575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91600" cy="990600"/>
          </a:xfrm>
        </p:spPr>
        <p:txBody>
          <a:bodyPr/>
          <a:lstStyle/>
          <a:p>
            <a:r>
              <a:rPr lang="en-US" sz="4000" dirty="0"/>
              <a:t>Analysis of inclusions</a:t>
            </a:r>
            <a:endParaRPr lang="en-US" sz="4000" dirty="0"/>
          </a:p>
        </p:txBody>
      </p:sp>
      <p:sp>
        <p:nvSpPr>
          <p:cNvPr id="3" name="Content Placeholder 2"/>
          <p:cNvSpPr>
            <a:spLocks noGrp="1"/>
          </p:cNvSpPr>
          <p:nvPr>
            <p:ph idx="1"/>
          </p:nvPr>
        </p:nvSpPr>
        <p:spPr>
          <a:xfrm>
            <a:off x="152400" y="1066800"/>
            <a:ext cx="8915400" cy="5486400"/>
          </a:xfrm>
        </p:spPr>
        <p:txBody>
          <a:bodyPr>
            <a:normAutofit lnSpcReduction="10000"/>
          </a:bodyPr>
          <a:lstStyle/>
          <a:p>
            <a:pPr algn="just"/>
            <a:r>
              <a:rPr lang="en-US" b="1" dirty="0">
                <a:solidFill>
                  <a:srgbClr val="00B050"/>
                </a:solidFill>
                <a:latin typeface="Perpetua" panose="02020502060401020303" pitchFamily="18" charset="0"/>
              </a:rPr>
              <a:t>Taxes levied under any other law(s)</a:t>
            </a:r>
            <a:r>
              <a:rPr lang="en-US" dirty="0">
                <a:solidFill>
                  <a:srgbClr val="00B050"/>
                </a:solidFill>
                <a:latin typeface="Perpetua" panose="02020502060401020303" pitchFamily="18" charset="0"/>
              </a:rPr>
              <a:t>- this clause provides for exclusion of GST from the value and therefore all other taxes charged must be included in the value before quantifying GST. </a:t>
            </a:r>
            <a:r>
              <a:rPr lang="en-US" dirty="0">
                <a:solidFill>
                  <a:srgbClr val="00B050"/>
                </a:solidFill>
                <a:latin typeface="Perpetua" panose="02020502060401020303" pitchFamily="18" charset="0"/>
              </a:rPr>
              <a:t>For example- In case of import of goods IGST is charged on value of goods including basic custom duty</a:t>
            </a:r>
            <a:r>
              <a:rPr lang="en-US" dirty="0" smtClean="0">
                <a:solidFill>
                  <a:srgbClr val="00B050"/>
                </a:solidFill>
                <a:latin typeface="Perpetua" panose="02020502060401020303" pitchFamily="18" charset="0"/>
              </a:rPr>
              <a:t>.</a:t>
            </a:r>
          </a:p>
          <a:p>
            <a:pPr algn="just"/>
            <a:r>
              <a:rPr lang="en-US" b="1" dirty="0">
                <a:solidFill>
                  <a:srgbClr val="00B050"/>
                </a:solidFill>
                <a:latin typeface="Perpetua" panose="02020502060401020303" pitchFamily="18" charset="0"/>
              </a:rPr>
              <a:t>Any amounts paid by recipient that are obligation of supplier to </a:t>
            </a:r>
            <a:r>
              <a:rPr lang="en-US" b="1" dirty="0">
                <a:solidFill>
                  <a:srgbClr val="00B050"/>
                </a:solidFill>
                <a:latin typeface="Perpetua" panose="02020502060401020303" pitchFamily="18" charset="0"/>
              </a:rPr>
              <a:t>pay</a:t>
            </a:r>
            <a:r>
              <a:rPr lang="en-US" dirty="0">
                <a:solidFill>
                  <a:srgbClr val="00B050"/>
                </a:solidFill>
                <a:latin typeface="Perpetua" panose="02020502060401020303" pitchFamily="18" charset="0"/>
              </a:rPr>
              <a:t>- </a:t>
            </a:r>
            <a:r>
              <a:rPr lang="en-US" dirty="0">
                <a:solidFill>
                  <a:srgbClr val="00B050"/>
                </a:solidFill>
                <a:latin typeface="Perpetua" panose="02020502060401020303" pitchFamily="18" charset="0"/>
              </a:rPr>
              <a:t>identify any costs where supplier is obligated to pay but recipient makes the payment for that. </a:t>
            </a:r>
            <a:r>
              <a:rPr lang="en-US" dirty="0">
                <a:solidFill>
                  <a:srgbClr val="00B050"/>
                </a:solidFill>
                <a:latin typeface="Perpetua" panose="02020502060401020303" pitchFamily="18" charset="0"/>
              </a:rPr>
              <a:t>For example– Free on road contract where transportation charges paid by recipient and value to be paid to the supplier is reduced to that extent. In this case, the transportation charge which was reduced from the price payable will be added back to the taxable value. Another example can be taken is ‘buying commission’’ –obligation is always of recipient and does not included in value of supply but if selling commission then the obligation to pay the agent being that of the supplier is required to be included in the value of supply.</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2093079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990600"/>
          </a:xfrm>
        </p:spPr>
        <p:txBody>
          <a:bodyPr/>
          <a:lstStyle/>
          <a:p>
            <a:r>
              <a:rPr lang="en-US" sz="4000" dirty="0"/>
              <a:t>Analysis of inclusions</a:t>
            </a:r>
          </a:p>
        </p:txBody>
      </p:sp>
      <p:sp>
        <p:nvSpPr>
          <p:cNvPr id="3" name="Content Placeholder 2"/>
          <p:cNvSpPr>
            <a:spLocks noGrp="1"/>
          </p:cNvSpPr>
          <p:nvPr>
            <p:ph idx="1"/>
          </p:nvPr>
        </p:nvSpPr>
        <p:spPr>
          <a:xfrm>
            <a:off x="152400" y="990600"/>
            <a:ext cx="8839200" cy="5638800"/>
          </a:xfrm>
        </p:spPr>
        <p:txBody>
          <a:bodyPr>
            <a:normAutofit/>
          </a:bodyPr>
          <a:lstStyle/>
          <a:p>
            <a:pPr algn="just"/>
            <a:r>
              <a:rPr lang="en-US" b="1" dirty="0">
                <a:solidFill>
                  <a:srgbClr val="00B050"/>
                </a:solidFill>
                <a:latin typeface="Perpetua" panose="02020502060401020303" pitchFamily="18" charset="0"/>
              </a:rPr>
              <a:t>Incidental expenses and amount charged for activities done before </a:t>
            </a:r>
            <a:r>
              <a:rPr lang="en-US" b="1" dirty="0" smtClean="0">
                <a:solidFill>
                  <a:srgbClr val="00B050"/>
                </a:solidFill>
                <a:latin typeface="Perpetua" panose="02020502060401020303" pitchFamily="18" charset="0"/>
              </a:rPr>
              <a:t>delivery:</a:t>
            </a:r>
          </a:p>
          <a:p>
            <a:pPr algn="just"/>
            <a:r>
              <a:rPr lang="en-US" dirty="0">
                <a:solidFill>
                  <a:srgbClr val="00B050"/>
                </a:solidFill>
                <a:latin typeface="Perpetua" panose="02020502060401020303" pitchFamily="18" charset="0"/>
              </a:rPr>
              <a:t>It means any amount charged by supplier for anything done by him for the supply of goods or services or both. </a:t>
            </a:r>
            <a:r>
              <a:rPr lang="en-US" dirty="0">
                <a:solidFill>
                  <a:srgbClr val="00B050"/>
                </a:solidFill>
                <a:latin typeface="Perpetua" panose="02020502060401020303" pitchFamily="18" charset="0"/>
              </a:rPr>
              <a:t>Incidental expenses includes</a:t>
            </a:r>
            <a:r>
              <a:rPr lang="en-US" dirty="0" smtClean="0">
                <a:solidFill>
                  <a:srgbClr val="00B050"/>
                </a:solidFill>
                <a:latin typeface="Perpetua" panose="02020502060401020303" pitchFamily="18" charset="0"/>
              </a:rPr>
              <a:t>:-</a:t>
            </a:r>
          </a:p>
          <a:p>
            <a:pPr algn="just"/>
            <a:r>
              <a:rPr lang="en-US" b="1" dirty="0">
                <a:solidFill>
                  <a:srgbClr val="00B050"/>
                </a:solidFill>
                <a:latin typeface="Perpetua" panose="02020502060401020303" pitchFamily="18" charset="0"/>
              </a:rPr>
              <a:t>Commission</a:t>
            </a:r>
            <a:r>
              <a:rPr lang="en-US" dirty="0">
                <a:solidFill>
                  <a:srgbClr val="00B050"/>
                </a:solidFill>
                <a:latin typeface="Perpetua" panose="02020502060401020303" pitchFamily="18" charset="0"/>
              </a:rPr>
              <a:t>:- Any commission paid to an agent by the supplier and recovered from the recipient for supply of goods or services or both will be the part of the value of taxable </a:t>
            </a:r>
            <a:r>
              <a:rPr lang="en-US" dirty="0" smtClean="0">
                <a:solidFill>
                  <a:srgbClr val="00B050"/>
                </a:solidFill>
                <a:latin typeface="Perpetua" panose="02020502060401020303" pitchFamily="18" charset="0"/>
              </a:rPr>
              <a:t>supply</a:t>
            </a:r>
          </a:p>
          <a:p>
            <a:pPr algn="just"/>
            <a:r>
              <a:rPr lang="en-US" b="1" dirty="0">
                <a:solidFill>
                  <a:srgbClr val="00B050"/>
                </a:solidFill>
                <a:latin typeface="Perpetua" panose="02020502060401020303" pitchFamily="18" charset="0"/>
              </a:rPr>
              <a:t>Inspection or certificate charges</a:t>
            </a:r>
            <a:r>
              <a:rPr lang="en-US" dirty="0">
                <a:solidFill>
                  <a:srgbClr val="00B050"/>
                </a:solidFill>
                <a:latin typeface="Perpetua" panose="02020502060401020303" pitchFamily="18" charset="0"/>
              </a:rPr>
              <a:t>:- This is another element that may be added to the value , if billed to the recipient of </a:t>
            </a:r>
            <a:r>
              <a:rPr lang="en-US" dirty="0" smtClean="0">
                <a:solidFill>
                  <a:srgbClr val="00B050"/>
                </a:solidFill>
                <a:latin typeface="Perpetua" panose="02020502060401020303" pitchFamily="18" charset="0"/>
              </a:rPr>
              <a:t>supply</a:t>
            </a:r>
          </a:p>
          <a:p>
            <a:pPr algn="just"/>
            <a:r>
              <a:rPr lang="en-US" b="1" dirty="0" smtClean="0">
                <a:solidFill>
                  <a:srgbClr val="00B050"/>
                </a:solidFill>
                <a:latin typeface="Perpetua" panose="02020502060401020303" pitchFamily="18" charset="0"/>
              </a:rPr>
              <a:t>Packing</a:t>
            </a:r>
            <a:r>
              <a:rPr lang="en-US" dirty="0" smtClean="0">
                <a:solidFill>
                  <a:srgbClr val="00B050"/>
                </a:solidFill>
                <a:latin typeface="Perpetua" panose="02020502060401020303" pitchFamily="18" charset="0"/>
              </a:rPr>
              <a:t>:-</a:t>
            </a:r>
            <a:r>
              <a:rPr lang="en-US" dirty="0">
                <a:solidFill>
                  <a:srgbClr val="00B050"/>
                </a:solidFill>
                <a:latin typeface="Perpetua" panose="02020502060401020303" pitchFamily="18" charset="0"/>
              </a:rPr>
              <a:t> If the packing charges are charged by the supplier to the recipient then it is to be included in the value of supply</a:t>
            </a:r>
          </a:p>
          <a:p>
            <a:pPr algn="just"/>
            <a:r>
              <a:rPr lang="en-US" b="1" dirty="0">
                <a:solidFill>
                  <a:srgbClr val="00B050"/>
                </a:solidFill>
                <a:latin typeface="Perpetua" panose="02020502060401020303" pitchFamily="18" charset="0"/>
              </a:rPr>
              <a:t>Freight and other charge</a:t>
            </a:r>
            <a:r>
              <a:rPr lang="en-US" dirty="0">
                <a:solidFill>
                  <a:srgbClr val="00B050"/>
                </a:solidFill>
                <a:latin typeface="Perpetua" panose="02020502060401020303" pitchFamily="18" charset="0"/>
              </a:rPr>
              <a:t>s:- Where the supplier agrees to deliver the goods to the recipient and facilitate the transportation then the charges of freight will be the part of value of supply.</a:t>
            </a: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3343562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914400"/>
          </a:xfrm>
        </p:spPr>
        <p:txBody>
          <a:bodyPr/>
          <a:lstStyle/>
          <a:p>
            <a:r>
              <a:rPr lang="en-US" sz="4000" dirty="0"/>
              <a:t>Analysis of inclusions</a:t>
            </a:r>
          </a:p>
        </p:txBody>
      </p:sp>
      <p:sp>
        <p:nvSpPr>
          <p:cNvPr id="3" name="Content Placeholder 2"/>
          <p:cNvSpPr>
            <a:spLocks noGrp="1"/>
          </p:cNvSpPr>
          <p:nvPr>
            <p:ph idx="1"/>
          </p:nvPr>
        </p:nvSpPr>
        <p:spPr>
          <a:xfrm>
            <a:off x="228600" y="990600"/>
            <a:ext cx="8763000" cy="5486400"/>
          </a:xfrm>
        </p:spPr>
        <p:txBody>
          <a:bodyPr>
            <a:normAutofit/>
          </a:bodyPr>
          <a:lstStyle/>
          <a:p>
            <a:pPr algn="just"/>
            <a:r>
              <a:rPr lang="en-US" b="1" dirty="0">
                <a:solidFill>
                  <a:srgbClr val="00B050"/>
                </a:solidFill>
                <a:latin typeface="Perpetua" panose="02020502060401020303" pitchFamily="18" charset="0"/>
              </a:rPr>
              <a:t>Interest, late fee or penalty for delayed payment</a:t>
            </a:r>
            <a:r>
              <a:rPr lang="en-US" dirty="0">
                <a:solidFill>
                  <a:srgbClr val="00B050"/>
                </a:solidFill>
                <a:latin typeface="Perpetua" panose="02020502060401020303" pitchFamily="18" charset="0"/>
              </a:rPr>
              <a:t>– Interest or late fee or any penalty for delayed payment of any consideration for supply of goods or services is required to be included in the value of supply</a:t>
            </a:r>
            <a:r>
              <a:rPr lang="en-US" dirty="0" smtClean="0">
                <a:solidFill>
                  <a:srgbClr val="00B050"/>
                </a:solidFill>
                <a:latin typeface="Perpetua" panose="02020502060401020303" pitchFamily="18" charset="0"/>
              </a:rPr>
              <a:t>. For Example: Mr</a:t>
            </a:r>
            <a:r>
              <a:rPr lang="en-US" dirty="0">
                <a:solidFill>
                  <a:srgbClr val="00B050"/>
                </a:solidFill>
                <a:latin typeface="Perpetua" panose="02020502060401020303" pitchFamily="18" charset="0"/>
              </a:rPr>
              <a:t>. </a:t>
            </a:r>
            <a:r>
              <a:rPr lang="en-US" dirty="0">
                <a:solidFill>
                  <a:srgbClr val="00B050"/>
                </a:solidFill>
                <a:latin typeface="Perpetua" panose="02020502060401020303" pitchFamily="18" charset="0"/>
              </a:rPr>
              <a:t>X enters into a contract for supply of goods worth ` 2,00,000 on 15th March 2018. As per the said contract, a payment of the said amount was required to be made within 2 months of the sale. If the complete payment is not made within this time period, a late penalty of` 10,000 will be chargeable. Let us assume that the payment is not made within the said period. </a:t>
            </a:r>
            <a:r>
              <a:rPr lang="en-US" dirty="0">
                <a:solidFill>
                  <a:srgbClr val="00B050"/>
                </a:solidFill>
                <a:latin typeface="Perpetua" panose="02020502060401020303" pitchFamily="18" charset="0"/>
              </a:rPr>
              <a:t>In this situation, ` 10,000 will be includible in the taxable value</a:t>
            </a:r>
            <a:r>
              <a:rPr lang="en-US" dirty="0" smtClean="0">
                <a:solidFill>
                  <a:srgbClr val="00B050"/>
                </a:solidFill>
                <a:latin typeface="Perpetua" panose="02020502060401020303" pitchFamily="18" charset="0"/>
              </a:rPr>
              <a:t>.</a:t>
            </a:r>
          </a:p>
          <a:p>
            <a:pPr algn="just"/>
            <a:r>
              <a:rPr lang="en-US" b="1" dirty="0">
                <a:solidFill>
                  <a:srgbClr val="00B050"/>
                </a:solidFill>
                <a:latin typeface="Perpetua" panose="02020502060401020303" pitchFamily="18" charset="0"/>
              </a:rPr>
              <a:t>Subsidy realized by supplier on the </a:t>
            </a:r>
            <a:r>
              <a:rPr lang="en-US" b="1" dirty="0" smtClean="0">
                <a:solidFill>
                  <a:srgbClr val="00B050"/>
                </a:solidFill>
                <a:latin typeface="Perpetua" panose="02020502060401020303" pitchFamily="18" charset="0"/>
              </a:rPr>
              <a:t>supply: </a:t>
            </a:r>
            <a:r>
              <a:rPr lang="en-US" dirty="0">
                <a:solidFill>
                  <a:srgbClr val="00B050"/>
                </a:solidFill>
                <a:latin typeface="Perpetua" panose="02020502060401020303" pitchFamily="18" charset="0"/>
              </a:rPr>
              <a:t>Any subsidy which is direct link to the supply will be the part of value of supply except subsidies provided by the central government and state government.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206229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914400"/>
          </a:xfrm>
        </p:spPr>
        <p:txBody>
          <a:bodyPr/>
          <a:lstStyle/>
          <a:p>
            <a:r>
              <a:rPr lang="en-US" sz="4000" dirty="0"/>
              <a:t>Exclusions </a:t>
            </a:r>
            <a:r>
              <a:rPr lang="en-US" sz="4000" dirty="0"/>
              <a:t>in the Value of supply</a:t>
            </a:r>
          </a:p>
        </p:txBody>
      </p:sp>
      <p:sp>
        <p:nvSpPr>
          <p:cNvPr id="3" name="Content Placeholder 2"/>
          <p:cNvSpPr>
            <a:spLocks noGrp="1"/>
          </p:cNvSpPr>
          <p:nvPr>
            <p:ph idx="1"/>
          </p:nvPr>
        </p:nvSpPr>
        <p:spPr>
          <a:xfrm>
            <a:off x="228600" y="1066800"/>
            <a:ext cx="8763000" cy="5486400"/>
          </a:xfrm>
        </p:spPr>
        <p:txBody>
          <a:bodyPr>
            <a:normAutofit/>
          </a:bodyPr>
          <a:lstStyle/>
          <a:p>
            <a:pPr algn="just"/>
            <a:r>
              <a:rPr lang="en-US" b="1" dirty="0">
                <a:solidFill>
                  <a:srgbClr val="00B050"/>
                </a:solidFill>
                <a:latin typeface="Perpetua" panose="02020502060401020303" pitchFamily="18" charset="0"/>
              </a:rPr>
              <a:t>15(3)- The value of the supply shall not include any discount which is given</a:t>
            </a:r>
            <a:r>
              <a:rPr lang="en-US" b="1" dirty="0" smtClean="0">
                <a:solidFill>
                  <a:srgbClr val="00B050"/>
                </a:solidFill>
                <a:latin typeface="Perpetua" panose="02020502060401020303" pitchFamily="18" charset="0"/>
              </a:rPr>
              <a:t>––</a:t>
            </a:r>
          </a:p>
          <a:p>
            <a:pPr algn="just"/>
            <a:r>
              <a:rPr lang="en-US" dirty="0">
                <a:solidFill>
                  <a:srgbClr val="00B050"/>
                </a:solidFill>
                <a:latin typeface="Perpetua" panose="02020502060401020303" pitchFamily="18" charset="0"/>
              </a:rPr>
              <a:t>(a) before or at the time of the supply if such discount has been duly recorded in the invoice issued in respect of such supply; </a:t>
            </a:r>
            <a:r>
              <a:rPr lang="en-US" dirty="0" smtClean="0">
                <a:solidFill>
                  <a:srgbClr val="00B050"/>
                </a:solidFill>
                <a:latin typeface="Perpetua" panose="02020502060401020303" pitchFamily="18" charset="0"/>
              </a:rPr>
              <a:t>and</a:t>
            </a:r>
          </a:p>
          <a:p>
            <a:pPr algn="just"/>
            <a:r>
              <a:rPr lang="en-US" dirty="0">
                <a:solidFill>
                  <a:srgbClr val="00B050"/>
                </a:solidFill>
                <a:latin typeface="Perpetua" panose="02020502060401020303" pitchFamily="18" charset="0"/>
              </a:rPr>
              <a:t>(b) after the supply has been effected, if</a:t>
            </a:r>
            <a:r>
              <a:rPr lang="en-US" dirty="0" smtClean="0">
                <a:solidFill>
                  <a:srgbClr val="00B050"/>
                </a:solidFill>
                <a:latin typeface="Perpetua" panose="02020502060401020303" pitchFamily="18" charset="0"/>
              </a:rPr>
              <a:t>—</a:t>
            </a:r>
          </a:p>
          <a:p>
            <a:pPr algn="just"/>
            <a:r>
              <a:rPr lang="en-US" dirty="0">
                <a:solidFill>
                  <a:srgbClr val="00B050"/>
                </a:solidFill>
                <a:latin typeface="Perpetua" panose="02020502060401020303" pitchFamily="18" charset="0"/>
              </a:rPr>
              <a:t>(</a:t>
            </a:r>
            <a:r>
              <a:rPr lang="en-US" dirty="0" err="1">
                <a:solidFill>
                  <a:srgbClr val="00B050"/>
                </a:solidFill>
                <a:latin typeface="Perpetua" panose="02020502060401020303" pitchFamily="18" charset="0"/>
              </a:rPr>
              <a:t>i</a:t>
            </a:r>
            <a:r>
              <a:rPr lang="en-US" dirty="0">
                <a:solidFill>
                  <a:srgbClr val="00B050"/>
                </a:solidFill>
                <a:latin typeface="Perpetua" panose="02020502060401020303" pitchFamily="18" charset="0"/>
              </a:rPr>
              <a:t>) such discount is established in terms of an agreement entered into at or before the time of such supply and specifically linked to relevant invoices; </a:t>
            </a:r>
            <a:r>
              <a:rPr lang="en-US" dirty="0" smtClean="0">
                <a:solidFill>
                  <a:srgbClr val="00B050"/>
                </a:solidFill>
                <a:latin typeface="Perpetua" panose="02020502060401020303" pitchFamily="18" charset="0"/>
              </a:rPr>
              <a:t>and</a:t>
            </a:r>
          </a:p>
          <a:p>
            <a:pPr algn="just"/>
            <a:r>
              <a:rPr lang="en-US" dirty="0">
                <a:solidFill>
                  <a:srgbClr val="00B050"/>
                </a:solidFill>
                <a:latin typeface="Perpetua" panose="02020502060401020303" pitchFamily="18" charset="0"/>
              </a:rPr>
              <a:t>(ii) input tax credit as is attributable to the discount on the basis of document issued by the supplier has been reversed by the recipient of the supply.</a:t>
            </a: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27578985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1516</TotalTime>
  <Words>1945</Words>
  <Application>Microsoft Office PowerPoint</Application>
  <PresentationFormat>On-screen Show (4:3)</PresentationFormat>
  <Paragraphs>344</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Executive</vt:lpstr>
      <vt:lpstr>Value of Supply in GST</vt:lpstr>
      <vt:lpstr>Section and Rules</vt:lpstr>
      <vt:lpstr>Section 15- Value of Supply</vt:lpstr>
      <vt:lpstr>Related Person </vt:lpstr>
      <vt:lpstr>              Inclusions in the Value of supply</vt:lpstr>
      <vt:lpstr>Analysis of inclusions</vt:lpstr>
      <vt:lpstr>Analysis of inclusions</vt:lpstr>
      <vt:lpstr>Analysis of inclusions</vt:lpstr>
      <vt:lpstr>Exclusions in the Value of supply</vt:lpstr>
      <vt:lpstr>Example</vt:lpstr>
      <vt:lpstr>Example</vt:lpstr>
      <vt:lpstr>   Value cannot be determined as per the provisions</vt:lpstr>
      <vt:lpstr>Rule 27</vt:lpstr>
      <vt:lpstr>Rule 27</vt:lpstr>
      <vt:lpstr>Rule 27</vt:lpstr>
      <vt:lpstr>Rule 28</vt:lpstr>
      <vt:lpstr>Rule 28</vt:lpstr>
      <vt:lpstr>Rule 29</vt:lpstr>
      <vt:lpstr>Rule 29</vt:lpstr>
      <vt:lpstr>Rule 30</vt:lpstr>
      <vt:lpstr>Rule 31</vt:lpstr>
      <vt:lpstr>Rule 31A</vt:lpstr>
      <vt:lpstr>Rule 32</vt:lpstr>
      <vt:lpstr>Rule 32</vt:lpstr>
      <vt:lpstr>Rule 32</vt:lpstr>
      <vt:lpstr>Rule 32</vt:lpstr>
      <vt:lpstr>Rule 32</vt:lpstr>
      <vt:lpstr>Rule 32</vt:lpstr>
      <vt:lpstr>Rule 32</vt:lpstr>
      <vt:lpstr>Rule 32</vt:lpstr>
      <vt:lpstr>Rule 32</vt:lpstr>
      <vt:lpstr>Rule 33</vt:lpstr>
      <vt:lpstr>Rule 34</vt:lpstr>
      <vt:lpstr>Rule 35</vt:lpstr>
      <vt:lpstr>Thank You So Much</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Value of Supply in GST</dc:title>
  <dc:creator>Parbhakar Jha</dc:creator>
  <cp:lastModifiedBy>Parbhakar Jha</cp:lastModifiedBy>
  <cp:revision>100</cp:revision>
  <dcterms:created xsi:type="dcterms:W3CDTF">2006-08-16T00:00:00Z</dcterms:created>
  <dcterms:modified xsi:type="dcterms:W3CDTF">2020-08-28T10:26:26Z</dcterms:modified>
</cp:coreProperties>
</file>