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8" r:id="rId1"/>
  </p:sldMasterIdLst>
  <p:notesMasterIdLst>
    <p:notesMasterId r:id="rId18"/>
  </p:notesMasterIdLst>
  <p:handoutMasterIdLst>
    <p:handoutMasterId r:id="rId19"/>
  </p:handoutMasterIdLst>
  <p:sldIdLst>
    <p:sldId id="257" r:id="rId2"/>
    <p:sldId id="266" r:id="rId3"/>
    <p:sldId id="280" r:id="rId4"/>
    <p:sldId id="267" r:id="rId5"/>
    <p:sldId id="268" r:id="rId6"/>
    <p:sldId id="289" r:id="rId7"/>
    <p:sldId id="269" r:id="rId8"/>
    <p:sldId id="270" r:id="rId9"/>
    <p:sldId id="281" r:id="rId10"/>
    <p:sldId id="271" r:id="rId11"/>
    <p:sldId id="272" r:id="rId12"/>
    <p:sldId id="282" r:id="rId13"/>
    <p:sldId id="283" r:id="rId14"/>
    <p:sldId id="288" r:id="rId15"/>
    <p:sldId id="284"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10C4A8-E887-40A9-B611-3CFEBC86A3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1</a:t>
            </a:r>
          </a:p>
        </p:txBody>
      </p:sp>
      <p:sp>
        <p:nvSpPr>
          <p:cNvPr id="3" name="Date Placeholder 2">
            <a:extLst>
              <a:ext uri="{FF2B5EF4-FFF2-40B4-BE49-F238E27FC236}">
                <a16:creationId xmlns:a16="http://schemas.microsoft.com/office/drawing/2014/main" id="{7470203A-5DAF-45DB-B9C2-42DF207B4C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2D412B-95D7-491B-ADA3-E02CDA6450B8}" type="datetimeFigureOut">
              <a:rPr lang="en-US" smtClean="0"/>
              <a:t>26/05/2020</a:t>
            </a:fld>
            <a:endParaRPr lang="en-US"/>
          </a:p>
        </p:txBody>
      </p:sp>
      <p:sp>
        <p:nvSpPr>
          <p:cNvPr id="4" name="Footer Placeholder 3">
            <a:extLst>
              <a:ext uri="{FF2B5EF4-FFF2-40B4-BE49-F238E27FC236}">
                <a16:creationId xmlns:a16="http://schemas.microsoft.com/office/drawing/2014/main" id="{38BF25E2-D08A-4DFB-8DCC-5C9F7EB3AA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E08F45A-7041-41EC-A172-9E3C4EFE83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C250A4-455A-42A9-8951-0EECEBE217D9}" type="slidenum">
              <a:rPr lang="en-US" smtClean="0"/>
              <a:t>‹#›</a:t>
            </a:fld>
            <a:endParaRPr lang="en-US"/>
          </a:p>
        </p:txBody>
      </p:sp>
    </p:spTree>
    <p:extLst>
      <p:ext uri="{BB962C8B-B14F-4D97-AF65-F5344CB8AC3E}">
        <p14:creationId xmlns:p14="http://schemas.microsoft.com/office/powerpoint/2010/main" val="38621056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1</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91F1D-1C5B-4C60-8F1C-C65F18B19B3F}" type="datetimeFigureOut">
              <a:rPr lang="en-US" smtClean="0"/>
              <a:t>26/05/2020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1DA87-EB20-4D01-97CD-3D6328CAF4F3}" type="slidenum">
              <a:rPr lang="en-US" smtClean="0"/>
              <a:t>‹#›</a:t>
            </a:fld>
            <a:endParaRPr lang="en-US"/>
          </a:p>
        </p:txBody>
      </p:sp>
    </p:spTree>
    <p:extLst>
      <p:ext uri="{BB962C8B-B14F-4D97-AF65-F5344CB8AC3E}">
        <p14:creationId xmlns:p14="http://schemas.microsoft.com/office/powerpoint/2010/main" val="26024477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CC0D64-F2BF-45A1-870D-BE55599FD9D5}"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2093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A4684C-DFA2-413B-8BC3-BF24F6E577C9}"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9548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8CA71D-796B-46C7-95D5-90D67E484E93}"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0619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3C864-BF62-4A55-8FCC-5620317B9228}"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5633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E6DF4C-E03D-4FE7-8FEA-523B96DAFF24}"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7933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09034-D923-4770-A09C-6FFD77E67B80}"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12893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28C219-87D3-4BCA-A998-1203F96993CB}"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6052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2221BE-C1BB-4659-9A47-211BD0875F6D}"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9382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688472-C084-499D-8CFB-EDBEC34F7B6C}"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1803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52274-7CFD-44B2-A196-73BD2D1B1156}" type="datetime1">
              <a:rPr lang="en-US" smtClean="0"/>
              <a:t>26/05/2020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7237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3079AA-C662-4EEC-BB6E-CB24AFBAB29A}" type="datetime1">
              <a:rPr lang="en-US" smtClean="0"/>
              <a:t>26/05/2020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5984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78592B-7D70-470F-861F-C20D2D351E0F}" type="datetime1">
              <a:rPr lang="en-US" smtClean="0"/>
              <a:t>26/05/2020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58613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B966EC-8320-4CD6-9F76-07C0EE6A31DB}" type="datetime1">
              <a:rPr lang="en-US" smtClean="0"/>
              <a:t>26/05/2020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7823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3A490-DC6E-442E-B22B-59AB833D1C9F}" type="datetime1">
              <a:rPr lang="en-US" smtClean="0"/>
              <a:t>26/05/2020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8519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40893C-69BD-45A5-A0DF-4F31B1006895}" type="datetime1">
              <a:rPr lang="en-US" smtClean="0"/>
              <a:t>26/05/2020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271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a:t>
            </a:r>
            <a:r>
              <a:rPr lang="en-US"/>
              <a:t>to add </a:t>
            </a:r>
            <a:r>
              <a:rPr lang="en-US" dirty="0"/>
              <a:t>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DC8D7-0DCB-44A6-B2D0-02199EE59AD2}" type="datetime1">
              <a:rPr lang="en-US" smtClean="0"/>
              <a:t>26/05/2020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3223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B7FB26-592E-4A7F-8F79-80302AA37443}" type="datetime1">
              <a:rPr lang="en-US" smtClean="0"/>
              <a:t>26/05/2020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37165325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blog.ipleaders.in/wp-content/uploads/2016/07/Company-Directors-img.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6094855" y="1261331"/>
            <a:ext cx="3497565" cy="3002662"/>
          </a:xfrm>
        </p:spPr>
        <p:txBody>
          <a:bodyPr>
            <a:normAutofit/>
          </a:bodyPr>
          <a:lstStyle/>
          <a:p>
            <a:pPr algn="l">
              <a:lnSpc>
                <a:spcPct val="90000"/>
              </a:lnSpc>
            </a:pPr>
            <a:r>
              <a:rPr lang="en-US" sz="3100"/>
              <a:t>Chapter XI of Companies Act, 2013</a:t>
            </a:r>
            <a:br>
              <a:rPr lang="en-US" sz="3100"/>
            </a:br>
            <a:r>
              <a:rPr lang="en-US" sz="3100"/>
              <a:t>“Appointment and Qualification of Director”</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6094374" y="4263992"/>
            <a:ext cx="3498045" cy="1325857"/>
          </a:xfrm>
        </p:spPr>
        <p:txBody>
          <a:bodyPr>
            <a:normAutofit/>
          </a:bodyPr>
          <a:lstStyle/>
          <a:p>
            <a:pPr algn="l"/>
            <a:r>
              <a:rPr lang="en-US" dirty="0"/>
              <a:t>Prepared By: Sabin Acharya PAMS &amp; Associates</a:t>
            </a:r>
          </a:p>
        </p:txBody>
      </p:sp>
      <p:sp>
        <p:nvSpPr>
          <p:cNvPr id="71" name="Isosceles Triangle 70">
            <a:extLst>
              <a:ext uri="{FF2B5EF4-FFF2-40B4-BE49-F238E27FC236}">
                <a16:creationId xmlns:a16="http://schemas.microsoft.com/office/drawing/2014/main" id="{AA330523-F25B-4007-B3E5-ABB5637D16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028" name="Picture 4" descr="Company Director">
            <a:hlinkClick r:id="rId2"/>
            <a:extLst>
              <a:ext uri="{FF2B5EF4-FFF2-40B4-BE49-F238E27FC236}">
                <a16:creationId xmlns:a16="http://schemas.microsoft.com/office/drawing/2014/main" id="{6D6A4586-CACC-4727-86CC-247D84B2EE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771" y="1764620"/>
            <a:ext cx="4762500" cy="31623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a16="http://schemas.microsoft.com/office/drawing/2014/main" id="{2234DD07-6273-415B-878F-17E0398B5967}"/>
              </a:ext>
            </a:extLst>
          </p:cNvPr>
          <p:cNvSpPr>
            <a:spLocks noGrp="1"/>
          </p:cNvSpPr>
          <p:nvPr>
            <p:ph type="sldNum" sz="quarter" idx="12"/>
          </p:nvPr>
        </p:nvSpPr>
        <p:spPr/>
        <p:txBody>
          <a:bodyPr/>
          <a:lstStyle/>
          <a:p>
            <a:fld id="{A7CD31F4-64FA-4BA0-9498-67783267A8C8}" type="slidenum">
              <a:rPr lang="en-US" sz="3200" smtClean="0"/>
              <a:t>1</a:t>
            </a:fld>
            <a:endParaRPr lang="en-US" sz="3200" dirty="0"/>
          </a:p>
        </p:txBody>
      </p:sp>
    </p:spTree>
    <p:extLst>
      <p:ext uri="{BB962C8B-B14F-4D97-AF65-F5344CB8AC3E}">
        <p14:creationId xmlns:p14="http://schemas.microsoft.com/office/powerpoint/2010/main" val="2223127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834886" y="338469"/>
            <a:ext cx="10905015" cy="647096"/>
          </a:xfrm>
        </p:spPr>
        <p:txBody>
          <a:bodyPr anchor="b">
            <a:noAutofit/>
          </a:bodyPr>
          <a:lstStyle/>
          <a:p>
            <a:pPr algn="l"/>
            <a:r>
              <a:rPr lang="en-US" sz="3600" b="1" dirty="0">
                <a:latin typeface="Angsana New" panose="02020603050405020304" pitchFamily="18" charset="-34"/>
                <a:cs typeface="Angsana New" panose="02020603050405020304" pitchFamily="18" charset="-34"/>
              </a:rPr>
              <a:t>Example to understand</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1" y="1762539"/>
            <a:ext cx="9516584" cy="4237837"/>
          </a:xfrm>
        </p:spPr>
        <p:txBody>
          <a:bodyPr anchor="t">
            <a:normAutofit/>
          </a:bodyPr>
          <a:lstStyle/>
          <a:p>
            <a:pPr algn="l"/>
            <a:r>
              <a:rPr lang="en-US" dirty="0">
                <a:solidFill>
                  <a:schemeClr val="tx1"/>
                </a:solidFill>
                <a:latin typeface="Arial" panose="020B0604020202020204" pitchFamily="34" charset="0"/>
                <a:cs typeface="Arial" panose="020B0604020202020204" pitchFamily="34" charset="0"/>
              </a:rPr>
              <a:t>Q1. Mr. Sabin is a director of Aryatech Commercial Pvt Ltd, which has not filed its annual returns for continuous 3 financial year. State whether Sabin can be reappointed in Aryatech Commercial Pvt. Ltd (same company). Also, State whether Sabin can be appointed as a director in Dadri Commercial Pvt Ltd (other company).</a:t>
            </a:r>
          </a:p>
          <a:p>
            <a:pPr algn="l"/>
            <a:r>
              <a:rPr lang="en-US" dirty="0">
                <a:solidFill>
                  <a:schemeClr val="tx1"/>
                </a:solidFill>
                <a:latin typeface="Arial" panose="020B0604020202020204" pitchFamily="34" charset="0"/>
                <a:cs typeface="Arial" panose="020B0604020202020204" pitchFamily="34" charset="0"/>
              </a:rPr>
              <a:t>Answer:</a:t>
            </a:r>
          </a:p>
          <a:p>
            <a:pPr algn="l"/>
            <a:r>
              <a:rPr lang="en-US" dirty="0">
                <a:solidFill>
                  <a:schemeClr val="tx1"/>
                </a:solidFill>
                <a:latin typeface="Arial" panose="020B0604020202020204" pitchFamily="34" charset="0"/>
                <a:cs typeface="Arial" panose="020B0604020202020204" pitchFamily="34" charset="0"/>
              </a:rPr>
              <a:t>Disqualification specified u/s 164(2) of Companies Act, 2013 applies if a company makes a default in filing of financial statement or annual returns for 3 continuous financial year. Such disqualification shall remain in force for 5 years. In the present case, Aryatech Commercial Pvt Ltd, in which Mr. Sabin is a director, has not filed its annual return for continuous 3 FY. </a:t>
            </a:r>
          </a:p>
          <a:p>
            <a:pPr algn="l"/>
            <a:r>
              <a:rPr lang="en-US" dirty="0">
                <a:solidFill>
                  <a:schemeClr val="tx1"/>
                </a:solidFill>
                <a:latin typeface="Arial" panose="020B0604020202020204" pitchFamily="34" charset="0"/>
                <a:cs typeface="Arial" panose="020B0604020202020204" pitchFamily="34" charset="0"/>
              </a:rPr>
              <a:t>In the given case, Mr. Sabin(Director of Aryatech) shall neither be re-appointed in Aryatech Commercial Pvt Ltd nor be appointed in Dadri Commercial Pvt Ltd for a period of 5 years.</a:t>
            </a:r>
          </a:p>
          <a:p>
            <a:pPr algn="l"/>
            <a:endParaRPr lang="en-US" dirty="0"/>
          </a:p>
        </p:txBody>
      </p:sp>
      <p:sp>
        <p:nvSpPr>
          <p:cNvPr id="7" name="Slide Number Placeholder 6">
            <a:extLst>
              <a:ext uri="{FF2B5EF4-FFF2-40B4-BE49-F238E27FC236}">
                <a16:creationId xmlns:a16="http://schemas.microsoft.com/office/drawing/2014/main" id="{BC4837B6-53FB-49B8-AB86-755C9CBBF77D}"/>
              </a:ext>
            </a:extLst>
          </p:cNvPr>
          <p:cNvSpPr>
            <a:spLocks noGrp="1"/>
          </p:cNvSpPr>
          <p:nvPr>
            <p:ph type="sldNum" sz="quarter" idx="12"/>
          </p:nvPr>
        </p:nvSpPr>
        <p:spPr/>
        <p:txBody>
          <a:bodyPr/>
          <a:lstStyle/>
          <a:p>
            <a:fld id="{A7CD31F4-64FA-4BA0-9498-67783267A8C8}" type="slidenum">
              <a:rPr lang="en-US" sz="3200" smtClean="0"/>
              <a:t>10</a:t>
            </a:fld>
            <a:endParaRPr lang="en-US" sz="3200" dirty="0"/>
          </a:p>
        </p:txBody>
      </p:sp>
    </p:spTree>
    <p:extLst>
      <p:ext uri="{BB962C8B-B14F-4D97-AF65-F5344CB8AC3E}">
        <p14:creationId xmlns:p14="http://schemas.microsoft.com/office/powerpoint/2010/main" val="849610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808382" y="338469"/>
            <a:ext cx="10931519"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165. Number of directorships</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0" y="985566"/>
            <a:ext cx="10351472" cy="5420922"/>
          </a:xfrm>
        </p:spPr>
        <p:txBody>
          <a:bodyPr anchor="t">
            <a:noAutofit/>
          </a:bodyPr>
          <a:lstStyle/>
          <a:p>
            <a:pPr algn="just"/>
            <a:r>
              <a:rPr lang="en-US" dirty="0">
                <a:solidFill>
                  <a:schemeClr val="tx1"/>
                </a:solidFill>
                <a:latin typeface="Arial" panose="020B0604020202020204" pitchFamily="34" charset="0"/>
                <a:cs typeface="Arial" panose="020B0604020202020204" pitchFamily="34" charset="0"/>
              </a:rPr>
              <a:t>1. No person, after the commencement of this Act, shall hold office as a director, including any alternate directorship, in more than twenty companies(Public and Private) at the same time:</a:t>
            </a:r>
          </a:p>
          <a:p>
            <a:pPr algn="just"/>
            <a:r>
              <a:rPr lang="en-US" dirty="0">
                <a:solidFill>
                  <a:schemeClr val="tx1"/>
                </a:solidFill>
                <a:latin typeface="Arial" panose="020B0604020202020204" pitchFamily="34" charset="0"/>
                <a:cs typeface="Arial" panose="020B0604020202020204" pitchFamily="34" charset="0"/>
              </a:rPr>
              <a:t>Provided that the maximum number of public companies in which a person can be appointed as a director shall not exceed ten(only public).</a:t>
            </a:r>
          </a:p>
          <a:p>
            <a:pPr algn="just"/>
            <a:r>
              <a:rPr lang="en-US" dirty="0">
                <a:solidFill>
                  <a:schemeClr val="tx1"/>
                </a:solidFill>
                <a:latin typeface="Arial" panose="020B0604020202020204" pitchFamily="34" charset="0"/>
                <a:cs typeface="Arial" panose="020B0604020202020204" pitchFamily="34" charset="0"/>
              </a:rPr>
              <a:t>Explanation.— For reckoning the limit of public companies in which a person can be appointed as director, directorship in private companies that are either holding or subsidiary company of a public company shall be included.</a:t>
            </a:r>
          </a:p>
          <a:p>
            <a:pPr algn="just"/>
            <a:r>
              <a:rPr lang="en-US" dirty="0">
                <a:solidFill>
                  <a:schemeClr val="tx1"/>
                </a:solidFill>
                <a:latin typeface="Arial" panose="020B0604020202020204" pitchFamily="34" charset="0"/>
                <a:cs typeface="Arial" panose="020B0604020202020204" pitchFamily="34" charset="0"/>
              </a:rPr>
              <a:t> Public+ Private&lt;=20, provided public &lt;=10</a:t>
            </a:r>
          </a:p>
          <a:p>
            <a:pPr algn="just"/>
            <a:r>
              <a:rPr lang="en-US" dirty="0">
                <a:solidFill>
                  <a:schemeClr val="tx1"/>
                </a:solidFill>
                <a:latin typeface="Arial" panose="020B0604020202020204" pitchFamily="34" charset="0"/>
                <a:cs typeface="Arial" panose="020B0604020202020204" pitchFamily="34" charset="0"/>
              </a:rPr>
              <a:t>Example: Mr. </a:t>
            </a:r>
            <a:r>
              <a:rPr lang="en-US" dirty="0" err="1">
                <a:solidFill>
                  <a:schemeClr val="tx1"/>
                </a:solidFill>
                <a:latin typeface="Arial" panose="020B0604020202020204" pitchFamily="34" charset="0"/>
                <a:cs typeface="Arial" panose="020B0604020202020204" pitchFamily="34" charset="0"/>
              </a:rPr>
              <a:t>Tullu</a:t>
            </a:r>
            <a:r>
              <a:rPr lang="en-US" dirty="0">
                <a:solidFill>
                  <a:schemeClr val="tx1"/>
                </a:solidFill>
                <a:latin typeface="Arial" panose="020B0604020202020204" pitchFamily="34" charset="0"/>
                <a:cs typeface="Arial" panose="020B0604020202020204" pitchFamily="34" charset="0"/>
              </a:rPr>
              <a:t> is already a director of 19 companies. Out of these companies, 10 are public companies and 9 are private companies. Mr. </a:t>
            </a:r>
            <a:r>
              <a:rPr lang="en-US" dirty="0" err="1">
                <a:solidFill>
                  <a:schemeClr val="tx1"/>
                </a:solidFill>
                <a:latin typeface="Arial" panose="020B0604020202020204" pitchFamily="34" charset="0"/>
                <a:cs typeface="Arial" panose="020B0604020202020204" pitchFamily="34" charset="0"/>
              </a:rPr>
              <a:t>Tullu</a:t>
            </a:r>
            <a:r>
              <a:rPr lang="en-US" dirty="0">
                <a:solidFill>
                  <a:schemeClr val="tx1"/>
                </a:solidFill>
                <a:latin typeface="Arial" panose="020B0604020202020204" pitchFamily="34" charset="0"/>
                <a:cs typeface="Arial" panose="020B0604020202020204" pitchFamily="34" charset="0"/>
              </a:rPr>
              <a:t> is being appointed as a director in Tata steel(public co). You as a CA, advised him whether he can do so as per Companies Act,2013. Would your answer be changed if TATA steel is substituted by Dadri Commercial Pvt Ltd(private co).</a:t>
            </a:r>
          </a:p>
          <a:p>
            <a:pPr algn="just"/>
            <a:r>
              <a:rPr lang="en-US" dirty="0">
                <a:solidFill>
                  <a:schemeClr val="tx1"/>
                </a:solidFill>
                <a:latin typeface="Arial" panose="020B0604020202020204" pitchFamily="34" charset="0"/>
                <a:cs typeface="Arial" panose="020B0604020202020204" pitchFamily="34" charset="0"/>
              </a:rPr>
              <a:t>Answer: As per section 165, Mr. </a:t>
            </a:r>
            <a:r>
              <a:rPr lang="en-US" dirty="0" err="1">
                <a:solidFill>
                  <a:schemeClr val="tx1"/>
                </a:solidFill>
                <a:latin typeface="Arial" panose="020B0604020202020204" pitchFamily="34" charset="0"/>
                <a:cs typeface="Arial" panose="020B0604020202020204" pitchFamily="34" charset="0"/>
              </a:rPr>
              <a:t>Tullu</a:t>
            </a:r>
            <a:r>
              <a:rPr lang="en-US" dirty="0">
                <a:solidFill>
                  <a:schemeClr val="tx1"/>
                </a:solidFill>
                <a:latin typeface="Arial" panose="020B0604020202020204" pitchFamily="34" charset="0"/>
                <a:cs typeface="Arial" panose="020B0604020202020204" pitchFamily="34" charset="0"/>
              </a:rPr>
              <a:t> can not be appointed in TATA steel since his directorship shall be 11 which is more than 10(public). Answer will be changed in 2nd scenario, Since both condition are satisfied so  he can be appointed in Dadri Commercial Pvt Ltd ( public+ private=20 and public=9)</a:t>
            </a:r>
          </a:p>
        </p:txBody>
      </p:sp>
      <p:sp>
        <p:nvSpPr>
          <p:cNvPr id="7" name="Slide Number Placeholder 6">
            <a:extLst>
              <a:ext uri="{FF2B5EF4-FFF2-40B4-BE49-F238E27FC236}">
                <a16:creationId xmlns:a16="http://schemas.microsoft.com/office/drawing/2014/main" id="{026CBD99-1051-4D20-B555-E7AD7E9FB6CD}"/>
              </a:ext>
            </a:extLst>
          </p:cNvPr>
          <p:cNvSpPr>
            <a:spLocks noGrp="1"/>
          </p:cNvSpPr>
          <p:nvPr>
            <p:ph type="sldNum" sz="quarter" idx="12"/>
          </p:nvPr>
        </p:nvSpPr>
        <p:spPr/>
        <p:txBody>
          <a:bodyPr/>
          <a:lstStyle/>
          <a:p>
            <a:fld id="{A7CD31F4-64FA-4BA0-9498-67783267A8C8}" type="slidenum">
              <a:rPr lang="en-US" sz="3200" smtClean="0"/>
              <a:t>11</a:t>
            </a:fld>
            <a:endParaRPr lang="en-US" sz="3200" dirty="0"/>
          </a:p>
        </p:txBody>
      </p:sp>
    </p:spTree>
    <p:extLst>
      <p:ext uri="{BB962C8B-B14F-4D97-AF65-F5344CB8AC3E}">
        <p14:creationId xmlns:p14="http://schemas.microsoft.com/office/powerpoint/2010/main" val="1033856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795130" y="338469"/>
            <a:ext cx="9170505"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167. Vacation of office of Director</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0" y="887897"/>
            <a:ext cx="10165941" cy="5764694"/>
          </a:xfrm>
        </p:spPr>
        <p:txBody>
          <a:bodyPr anchor="t">
            <a:noAutofit/>
          </a:bodyPr>
          <a:lstStyle/>
          <a:p>
            <a:pPr algn="just"/>
            <a:r>
              <a:rPr lang="en-US" dirty="0">
                <a:solidFill>
                  <a:schemeClr val="tx1"/>
                </a:solidFill>
                <a:latin typeface="Arial" panose="020B0604020202020204" pitchFamily="34" charset="0"/>
                <a:cs typeface="Arial" panose="020B0604020202020204" pitchFamily="34" charset="0"/>
              </a:rPr>
              <a:t>The office of a director shall become vacant in case—</a:t>
            </a:r>
          </a:p>
          <a:p>
            <a:pPr algn="just"/>
            <a:r>
              <a:rPr lang="en-US" dirty="0">
                <a:solidFill>
                  <a:schemeClr val="tx1"/>
                </a:solidFill>
                <a:latin typeface="Arial" panose="020B0604020202020204" pitchFamily="34" charset="0"/>
                <a:cs typeface="Arial" panose="020B0604020202020204" pitchFamily="34" charset="0"/>
              </a:rPr>
              <a:t>a. he incurs any of the disqualifications specified in section 164; </a:t>
            </a:r>
          </a:p>
          <a:p>
            <a:pPr algn="just"/>
            <a:r>
              <a:rPr lang="en-US" dirty="0">
                <a:solidFill>
                  <a:schemeClr val="tx1"/>
                </a:solidFill>
                <a:latin typeface="Arial" panose="020B0604020202020204" pitchFamily="34" charset="0"/>
                <a:cs typeface="Arial" panose="020B0604020202020204" pitchFamily="34" charset="0"/>
              </a:rPr>
              <a:t>Provided that where he incurs disqualification u/s 164(2), the office of the director shall become vacant in all the companies, other than the company which is in default under that sub-section. (see example in next page)</a:t>
            </a:r>
          </a:p>
          <a:p>
            <a:pPr algn="just"/>
            <a:r>
              <a:rPr lang="en-US" dirty="0">
                <a:solidFill>
                  <a:schemeClr val="tx1"/>
                </a:solidFill>
                <a:latin typeface="Arial" panose="020B0604020202020204" pitchFamily="34" charset="0"/>
                <a:cs typeface="Arial" panose="020B0604020202020204" pitchFamily="34" charset="0"/>
              </a:rPr>
              <a:t>b. he absents himself from all the meetings of the Board of Directors held during a period of twelve months with or without seeking leave of absence of the Board;</a:t>
            </a:r>
          </a:p>
          <a:p>
            <a:pPr algn="just"/>
            <a:r>
              <a:rPr lang="en-US" dirty="0">
                <a:solidFill>
                  <a:schemeClr val="tx1"/>
                </a:solidFill>
                <a:latin typeface="Arial" panose="020B0604020202020204" pitchFamily="34" charset="0"/>
                <a:cs typeface="Arial" panose="020B0604020202020204" pitchFamily="34" charset="0"/>
              </a:rPr>
              <a:t>c. he acts in contravention of the provisions of section 184 relating to entering into contracts or arrangements in which he is directly or indirectly interested;</a:t>
            </a:r>
          </a:p>
          <a:p>
            <a:pPr algn="just"/>
            <a:r>
              <a:rPr lang="en-US" dirty="0">
                <a:solidFill>
                  <a:schemeClr val="tx1"/>
                </a:solidFill>
                <a:latin typeface="Arial" panose="020B0604020202020204" pitchFamily="34" charset="0"/>
                <a:cs typeface="Arial" panose="020B0604020202020204" pitchFamily="34" charset="0"/>
              </a:rPr>
              <a:t>d. he fails to disclose his interest in any contract or arrangement in which he is directly or indirectly interested, in contravention of the provisions of section 184;</a:t>
            </a:r>
          </a:p>
          <a:p>
            <a:pPr algn="just"/>
            <a:r>
              <a:rPr lang="en-US" dirty="0">
                <a:solidFill>
                  <a:schemeClr val="tx1"/>
                </a:solidFill>
                <a:latin typeface="Arial" panose="020B0604020202020204" pitchFamily="34" charset="0"/>
                <a:cs typeface="Arial" panose="020B0604020202020204" pitchFamily="34" charset="0"/>
              </a:rPr>
              <a:t>e. he becomes disqualified by an order of a court or the Tribunal;</a:t>
            </a:r>
          </a:p>
          <a:p>
            <a:pPr algn="just"/>
            <a:r>
              <a:rPr lang="en-US" dirty="0">
                <a:solidFill>
                  <a:schemeClr val="tx1"/>
                </a:solidFill>
                <a:latin typeface="Arial" panose="020B0604020202020204" pitchFamily="34" charset="0"/>
                <a:cs typeface="Arial" panose="020B0604020202020204" pitchFamily="34" charset="0"/>
              </a:rPr>
              <a:t>f. he is convicted by a court of any offence, whether involving moral turpitude or otherwise and sentenced in respect thereof to imprisonment for not less than six months:</a:t>
            </a:r>
          </a:p>
          <a:p>
            <a:pPr algn="just"/>
            <a:r>
              <a:rPr lang="en-US" dirty="0">
                <a:solidFill>
                  <a:schemeClr val="tx1"/>
                </a:solidFill>
                <a:latin typeface="Arial" panose="020B0604020202020204" pitchFamily="34" charset="0"/>
                <a:cs typeface="Arial" panose="020B0604020202020204" pitchFamily="34" charset="0"/>
              </a:rPr>
              <a:t>Punishment for contravention: He shall be punishable with imprisonment for a term which may extend to 1 year or fine not less than 1 lakh but upto 5 lakh or both.</a:t>
            </a:r>
          </a:p>
        </p:txBody>
      </p:sp>
      <p:sp>
        <p:nvSpPr>
          <p:cNvPr id="7" name="Slide Number Placeholder 6">
            <a:extLst>
              <a:ext uri="{FF2B5EF4-FFF2-40B4-BE49-F238E27FC236}">
                <a16:creationId xmlns:a16="http://schemas.microsoft.com/office/drawing/2014/main" id="{7C89E51B-9D05-4C22-B2AC-30DFFA59909F}"/>
              </a:ext>
            </a:extLst>
          </p:cNvPr>
          <p:cNvSpPr>
            <a:spLocks noGrp="1"/>
          </p:cNvSpPr>
          <p:nvPr>
            <p:ph type="sldNum" sz="quarter" idx="12"/>
          </p:nvPr>
        </p:nvSpPr>
        <p:spPr/>
        <p:txBody>
          <a:bodyPr/>
          <a:lstStyle/>
          <a:p>
            <a:fld id="{A7CD31F4-64FA-4BA0-9498-67783267A8C8}" type="slidenum">
              <a:rPr lang="en-US" sz="3200" smtClean="0"/>
              <a:t>12</a:t>
            </a:fld>
            <a:endParaRPr lang="en-US" sz="3200" dirty="0"/>
          </a:p>
        </p:txBody>
      </p:sp>
    </p:spTree>
    <p:extLst>
      <p:ext uri="{BB962C8B-B14F-4D97-AF65-F5344CB8AC3E}">
        <p14:creationId xmlns:p14="http://schemas.microsoft.com/office/powerpoint/2010/main" val="453853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795130" y="338469"/>
            <a:ext cx="10944772"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Example to understand 167(1)</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622852" y="1126435"/>
            <a:ext cx="9064487" cy="4873941"/>
          </a:xfrm>
        </p:spPr>
        <p:txBody>
          <a:bodyPr anchor="t">
            <a:normAutofit/>
          </a:bodyPr>
          <a:lstStyle/>
          <a:p>
            <a:pPr algn="just"/>
            <a:r>
              <a:rPr lang="en-US" dirty="0">
                <a:solidFill>
                  <a:schemeClr val="tx1"/>
                </a:solidFill>
                <a:latin typeface="Arial" panose="020B0604020202020204" pitchFamily="34" charset="0"/>
                <a:cs typeface="Arial" panose="020B0604020202020204" pitchFamily="34" charset="0"/>
              </a:rPr>
              <a:t>Mr. Salman holds directorship in 3 Companies namely Aryatech commercial, Dadri commercial and A2P realtech Pvt Ltd. First 2 companies(Aryatech and Dadri) has been filling Annual return regularly but A2P has not filed its annual returns before 3 FY. Further Salman wants to be appointed in Lextracker Pvt Ltd. You as a Chartered Accountant, advised him what will be the consequence in above case.</a:t>
            </a:r>
          </a:p>
          <a:p>
            <a:pPr algn="just"/>
            <a:r>
              <a:rPr lang="en-US" dirty="0">
                <a:solidFill>
                  <a:schemeClr val="tx1"/>
                </a:solidFill>
                <a:latin typeface="Arial" panose="020B0604020202020204" pitchFamily="34" charset="0"/>
                <a:cs typeface="Arial" panose="020B0604020202020204" pitchFamily="34" charset="0"/>
              </a:rPr>
              <a:t>Answer:</a:t>
            </a:r>
          </a:p>
          <a:p>
            <a:pPr algn="just"/>
            <a:r>
              <a:rPr lang="en-US" dirty="0">
                <a:solidFill>
                  <a:schemeClr val="tx1"/>
                </a:solidFill>
                <a:latin typeface="Arial" panose="020B0604020202020204" pitchFamily="34" charset="0"/>
                <a:cs typeface="Arial" panose="020B0604020202020204" pitchFamily="34" charset="0"/>
              </a:rPr>
              <a:t>Disqualification u/s 164(2) applies since A2P Realtech has not been able to file AR for 3 FY. Mr. Salman khan is disqualified to be appointed in other company. Hence, He can not be appointed in Lextracker pvt ltd. </a:t>
            </a:r>
          </a:p>
          <a:p>
            <a:pPr algn="just"/>
            <a:r>
              <a:rPr lang="en-US" dirty="0">
                <a:solidFill>
                  <a:schemeClr val="tx1"/>
                </a:solidFill>
                <a:latin typeface="Arial" panose="020B0604020202020204" pitchFamily="34" charset="0"/>
                <a:cs typeface="Arial" panose="020B0604020202020204" pitchFamily="34" charset="0"/>
              </a:rPr>
              <a:t>Moreover, As per section 167, He shall vacate all companies except the default company. In our example Salman must vacate his directorship in Aryatech and Dadri Commercial but he will be director in A2P till his term of directorship and he can not be appointed or reappointed upto 5 years from the default date.</a:t>
            </a:r>
          </a:p>
        </p:txBody>
      </p:sp>
      <p:sp>
        <p:nvSpPr>
          <p:cNvPr id="7" name="Slide Number Placeholder 6">
            <a:extLst>
              <a:ext uri="{FF2B5EF4-FFF2-40B4-BE49-F238E27FC236}">
                <a16:creationId xmlns:a16="http://schemas.microsoft.com/office/drawing/2014/main" id="{7FF142CB-6D92-46F1-805E-0781EBE0961E}"/>
              </a:ext>
            </a:extLst>
          </p:cNvPr>
          <p:cNvSpPr>
            <a:spLocks noGrp="1"/>
          </p:cNvSpPr>
          <p:nvPr>
            <p:ph type="sldNum" sz="quarter" idx="12"/>
          </p:nvPr>
        </p:nvSpPr>
        <p:spPr/>
        <p:txBody>
          <a:bodyPr/>
          <a:lstStyle/>
          <a:p>
            <a:fld id="{A7CD31F4-64FA-4BA0-9498-67783267A8C8}" type="slidenum">
              <a:rPr lang="en-US" sz="3200" smtClean="0"/>
              <a:t>13</a:t>
            </a:fld>
            <a:endParaRPr lang="en-US" sz="3200" dirty="0"/>
          </a:p>
        </p:txBody>
      </p:sp>
    </p:spTree>
    <p:extLst>
      <p:ext uri="{BB962C8B-B14F-4D97-AF65-F5344CB8AC3E}">
        <p14:creationId xmlns:p14="http://schemas.microsoft.com/office/powerpoint/2010/main" val="263863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808382" y="338469"/>
            <a:ext cx="10931519"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168. Resignation of director</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0" y="1126435"/>
            <a:ext cx="10046671" cy="5393096"/>
          </a:xfrm>
        </p:spPr>
        <p:txBody>
          <a:bodyPr anchor="t">
            <a:noAutofit/>
          </a:bodyPr>
          <a:lstStyle/>
          <a:p>
            <a:pPr algn="just"/>
            <a:r>
              <a:rPr lang="en-US" dirty="0">
                <a:solidFill>
                  <a:schemeClr val="tx1"/>
                </a:solidFill>
                <a:latin typeface="Arial" panose="020B0604020202020204" pitchFamily="34" charset="0"/>
                <a:cs typeface="Arial" panose="020B0604020202020204" pitchFamily="34" charset="0"/>
              </a:rPr>
              <a:t>1. A director may resign from his office by giving a notice in writing to the company and the Board shall on receipt of such notice take note of the same and the company shall intimate the Registrar in such manner, within such time and in such form as may be prescribed and shall also place the fact of such resignation in the report of directors laid in the immediately following general meeting by the company:</a:t>
            </a:r>
          </a:p>
          <a:p>
            <a:pPr algn="just"/>
            <a:r>
              <a:rPr lang="en-US" dirty="0">
                <a:solidFill>
                  <a:schemeClr val="tx1"/>
                </a:solidFill>
                <a:latin typeface="Arial" panose="020B0604020202020204" pitchFamily="34" charset="0"/>
                <a:cs typeface="Arial" panose="020B0604020202020204" pitchFamily="34" charset="0"/>
              </a:rPr>
              <a:t>Provided that a director shall also forward a copy of his resignation along with detailed reasons for the resignation to the Registrar within thirty days of resignation in such manner as may be prescribed.</a:t>
            </a:r>
          </a:p>
          <a:p>
            <a:pPr algn="just"/>
            <a:r>
              <a:rPr lang="en-US" dirty="0">
                <a:solidFill>
                  <a:schemeClr val="tx1"/>
                </a:solidFill>
                <a:latin typeface="Arial" panose="020B0604020202020204" pitchFamily="34" charset="0"/>
                <a:cs typeface="Arial" panose="020B0604020202020204" pitchFamily="34" charset="0"/>
              </a:rPr>
              <a:t>2. The resignation of a director shall take effect from the date on which the notice is received by the company or the date, if any, specified by the director in the notice, whichever is later:</a:t>
            </a:r>
          </a:p>
          <a:p>
            <a:pPr algn="just"/>
            <a:r>
              <a:rPr lang="en-US" dirty="0">
                <a:solidFill>
                  <a:schemeClr val="tx1"/>
                </a:solidFill>
                <a:latin typeface="Arial" panose="020B0604020202020204" pitchFamily="34" charset="0"/>
                <a:cs typeface="Arial" panose="020B0604020202020204" pitchFamily="34" charset="0"/>
              </a:rPr>
              <a:t>Provided that the director who has resigned shall be liable even after his resignation for the offences which occurred during his tenure.</a:t>
            </a:r>
          </a:p>
          <a:p>
            <a:pPr algn="just"/>
            <a:r>
              <a:rPr lang="en-US" dirty="0">
                <a:solidFill>
                  <a:schemeClr val="tx1"/>
                </a:solidFill>
                <a:latin typeface="Arial" panose="020B0604020202020204" pitchFamily="34" charset="0"/>
                <a:cs typeface="Arial" panose="020B0604020202020204" pitchFamily="34" charset="0"/>
              </a:rPr>
              <a:t>3. Where all the directors of a company resign from their offices, or vacate their offices under section 167, the promoter or, in his absence, the Central Government shall appoint the required number of directors who shall hold office till the directors are appointed by the company in general meeting.</a:t>
            </a:r>
          </a:p>
          <a:p>
            <a:pPr algn="just"/>
            <a:endParaRPr lang="en-US" dirty="0"/>
          </a:p>
        </p:txBody>
      </p:sp>
      <p:sp>
        <p:nvSpPr>
          <p:cNvPr id="7" name="Slide Number Placeholder 6">
            <a:extLst>
              <a:ext uri="{FF2B5EF4-FFF2-40B4-BE49-F238E27FC236}">
                <a16:creationId xmlns:a16="http://schemas.microsoft.com/office/drawing/2014/main" id="{2C7E9441-36F3-4284-A079-E59D9D91F538}"/>
              </a:ext>
            </a:extLst>
          </p:cNvPr>
          <p:cNvSpPr>
            <a:spLocks noGrp="1"/>
          </p:cNvSpPr>
          <p:nvPr>
            <p:ph type="sldNum" sz="quarter" idx="12"/>
          </p:nvPr>
        </p:nvSpPr>
        <p:spPr/>
        <p:txBody>
          <a:bodyPr/>
          <a:lstStyle/>
          <a:p>
            <a:fld id="{A7CD31F4-64FA-4BA0-9498-67783267A8C8}" type="slidenum">
              <a:rPr lang="en-US" sz="3200" smtClean="0"/>
              <a:t>14</a:t>
            </a:fld>
            <a:endParaRPr lang="en-US" sz="3200" dirty="0"/>
          </a:p>
        </p:txBody>
      </p:sp>
    </p:spTree>
    <p:extLst>
      <p:ext uri="{BB962C8B-B14F-4D97-AF65-F5344CB8AC3E}">
        <p14:creationId xmlns:p14="http://schemas.microsoft.com/office/powerpoint/2010/main" val="361983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767102" y="106018"/>
            <a:ext cx="11290852"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169. Removal of directors</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357047" y="788505"/>
            <a:ext cx="10072414" cy="6069495"/>
          </a:xfrm>
        </p:spPr>
        <p:txBody>
          <a:bodyPr anchor="t">
            <a:noAutofit/>
          </a:bodyPr>
          <a:lstStyle/>
          <a:p>
            <a:pPr algn="just"/>
            <a:r>
              <a:rPr lang="en-US" dirty="0">
                <a:solidFill>
                  <a:schemeClr val="tx1"/>
                </a:solidFill>
                <a:latin typeface="Arial" panose="020B0604020202020204" pitchFamily="34" charset="0"/>
                <a:cs typeface="Arial" panose="020B0604020202020204" pitchFamily="34" charset="0"/>
              </a:rPr>
              <a:t>1. A company may, by </a:t>
            </a:r>
            <a:r>
              <a:rPr lang="en-US" dirty="0">
                <a:solidFill>
                  <a:schemeClr val="tx1"/>
                </a:solidFill>
                <a:highlight>
                  <a:srgbClr val="FFFF00"/>
                </a:highlight>
                <a:latin typeface="Arial" panose="020B0604020202020204" pitchFamily="34" charset="0"/>
                <a:cs typeface="Arial" panose="020B0604020202020204" pitchFamily="34" charset="0"/>
              </a:rPr>
              <a:t>ordinary resolution</a:t>
            </a:r>
            <a:r>
              <a:rPr lang="en-US" dirty="0">
                <a:solidFill>
                  <a:schemeClr val="tx1"/>
                </a:solidFill>
                <a:latin typeface="Arial" panose="020B0604020202020204" pitchFamily="34" charset="0"/>
                <a:cs typeface="Arial" panose="020B0604020202020204" pitchFamily="34" charset="0"/>
              </a:rPr>
              <a:t>, remove a director, not being a director appointed by the Tribunal under section 242, before the expiry of the period of his office after giving him a reasonable opportunity of being heard:</a:t>
            </a:r>
          </a:p>
          <a:p>
            <a:pPr algn="just"/>
            <a:r>
              <a:rPr lang="en-US" dirty="0">
                <a:solidFill>
                  <a:schemeClr val="tx1"/>
                </a:solidFill>
                <a:latin typeface="Arial" panose="020B0604020202020204" pitchFamily="34" charset="0"/>
                <a:cs typeface="Arial" panose="020B0604020202020204" pitchFamily="34" charset="0"/>
              </a:rPr>
              <a:t>2. A special notice shall be required of any resolution, to remove a director under this section, or to appoint somebody in place of a director so removed, at the meeting at which he is removed.</a:t>
            </a:r>
          </a:p>
          <a:p>
            <a:pPr algn="just"/>
            <a:r>
              <a:rPr lang="en-US" dirty="0">
                <a:solidFill>
                  <a:schemeClr val="tx1"/>
                </a:solidFill>
                <a:latin typeface="Arial" panose="020B0604020202020204" pitchFamily="34" charset="0"/>
                <a:cs typeface="Arial" panose="020B0604020202020204" pitchFamily="34" charset="0"/>
              </a:rPr>
              <a:t>3. On receipt of notice of a resolution to remove a director under this section, the company shall forthwith send a copy thereof to the director concerned, and the director, whether or not he is a member of the company, shall be entitled to be heard on the resolution at the meeting.</a:t>
            </a:r>
          </a:p>
          <a:p>
            <a:pPr algn="just"/>
            <a:r>
              <a:rPr lang="en-US" dirty="0">
                <a:solidFill>
                  <a:schemeClr val="tx1"/>
                </a:solidFill>
                <a:latin typeface="Arial" panose="020B0604020202020204" pitchFamily="34" charset="0"/>
                <a:cs typeface="Arial" panose="020B0604020202020204" pitchFamily="34" charset="0"/>
              </a:rPr>
              <a:t>4. Where notice has been given of a resolution to remove a director under this section and the director concerned makes with respect thereto representation in writing to the company and requests its notification to members of the company, the company shall, if the time permits it to do so,—</a:t>
            </a:r>
          </a:p>
          <a:p>
            <a:pPr algn="just"/>
            <a:r>
              <a:rPr lang="en-US" dirty="0">
                <a:solidFill>
                  <a:schemeClr val="tx1"/>
                </a:solidFill>
                <a:latin typeface="Arial" panose="020B0604020202020204" pitchFamily="34" charset="0"/>
                <a:cs typeface="Arial" panose="020B0604020202020204" pitchFamily="34" charset="0"/>
              </a:rPr>
              <a:t>a. in any notice of the resolution given to members of the company, state the fact of the representation having been made; and</a:t>
            </a:r>
          </a:p>
          <a:p>
            <a:pPr algn="just"/>
            <a:r>
              <a:rPr lang="en-US" dirty="0">
                <a:solidFill>
                  <a:schemeClr val="tx1"/>
                </a:solidFill>
                <a:latin typeface="Arial" panose="020B0604020202020204" pitchFamily="34" charset="0"/>
                <a:cs typeface="Arial" panose="020B0604020202020204" pitchFamily="34" charset="0"/>
              </a:rPr>
              <a:t>b. send a copy of the representation to every member of the company to whom notice of the meeting is sent</a:t>
            </a:r>
            <a:endParaRPr lang="en-US" dirty="0"/>
          </a:p>
        </p:txBody>
      </p:sp>
      <p:sp>
        <p:nvSpPr>
          <p:cNvPr id="7" name="Slide Number Placeholder 6">
            <a:extLst>
              <a:ext uri="{FF2B5EF4-FFF2-40B4-BE49-F238E27FC236}">
                <a16:creationId xmlns:a16="http://schemas.microsoft.com/office/drawing/2014/main" id="{1AA87283-8F27-4B24-8C6A-0335A3DE42C2}"/>
              </a:ext>
            </a:extLst>
          </p:cNvPr>
          <p:cNvSpPr>
            <a:spLocks noGrp="1"/>
          </p:cNvSpPr>
          <p:nvPr>
            <p:ph type="sldNum" sz="quarter" idx="12"/>
          </p:nvPr>
        </p:nvSpPr>
        <p:spPr>
          <a:xfrm>
            <a:off x="8378629" y="5992411"/>
            <a:ext cx="818380" cy="365125"/>
          </a:xfrm>
        </p:spPr>
        <p:txBody>
          <a:bodyPr/>
          <a:lstStyle/>
          <a:p>
            <a:fld id="{A7CD31F4-64FA-4BA0-9498-67783267A8C8}" type="slidenum">
              <a:rPr lang="en-US" sz="3200" smtClean="0"/>
              <a:t>15</a:t>
            </a:fld>
            <a:endParaRPr lang="en-US" sz="3200" dirty="0"/>
          </a:p>
        </p:txBody>
      </p:sp>
    </p:spTree>
    <p:extLst>
      <p:ext uri="{BB962C8B-B14F-4D97-AF65-F5344CB8AC3E}">
        <p14:creationId xmlns:p14="http://schemas.microsoft.com/office/powerpoint/2010/main" val="1898036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689113" y="1126435"/>
            <a:ext cx="8150087" cy="4081669"/>
          </a:xfrm>
        </p:spPr>
        <p:txBody>
          <a:bodyPr anchor="t">
            <a:normAutofit/>
          </a:bodyPr>
          <a:lstStyle/>
          <a:p>
            <a:pPr algn="just"/>
            <a:r>
              <a:rPr lang="en-US" sz="6600" dirty="0"/>
              <a:t>Thank You everyone for listening!!</a:t>
            </a:r>
            <a:endParaRPr lang="en-US" sz="1100" dirty="0"/>
          </a:p>
        </p:txBody>
      </p:sp>
      <p:sp>
        <p:nvSpPr>
          <p:cNvPr id="7" name="Slide Number Placeholder 6">
            <a:extLst>
              <a:ext uri="{FF2B5EF4-FFF2-40B4-BE49-F238E27FC236}">
                <a16:creationId xmlns:a16="http://schemas.microsoft.com/office/drawing/2014/main" id="{134F53A4-5A30-4E0B-92FC-5A185F04D47D}"/>
              </a:ext>
            </a:extLst>
          </p:cNvPr>
          <p:cNvSpPr>
            <a:spLocks noGrp="1"/>
          </p:cNvSpPr>
          <p:nvPr>
            <p:ph type="sldNum" sz="quarter" idx="12"/>
          </p:nvPr>
        </p:nvSpPr>
        <p:spPr/>
        <p:txBody>
          <a:bodyPr/>
          <a:lstStyle/>
          <a:p>
            <a:fld id="{A7CD31F4-64FA-4BA0-9498-67783267A8C8}" type="slidenum">
              <a:rPr lang="en-US" sz="3200" smtClean="0"/>
              <a:t>16</a:t>
            </a:fld>
            <a:endParaRPr lang="en-US" sz="3200" dirty="0"/>
          </a:p>
        </p:txBody>
      </p:sp>
    </p:spTree>
    <p:extLst>
      <p:ext uri="{BB962C8B-B14F-4D97-AF65-F5344CB8AC3E}">
        <p14:creationId xmlns:p14="http://schemas.microsoft.com/office/powerpoint/2010/main" val="130748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795130" y="338469"/>
            <a:ext cx="10944772"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149. Company to have Board of Directors</a:t>
            </a:r>
            <a:endParaRPr lang="en-US" sz="3600" dirty="0">
              <a:latin typeface="Angsana New" panose="02020603050405020304" pitchFamily="18" charset="-34"/>
              <a:cs typeface="Angsana New" panose="02020603050405020304" pitchFamily="18" charset="-34"/>
            </a:endParaRP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0" y="1126435"/>
            <a:ext cx="9808133" cy="4873941"/>
          </a:xfrm>
        </p:spPr>
        <p:txBody>
          <a:bodyPr anchor="t">
            <a:normAutofit/>
          </a:bodyPr>
          <a:lstStyle/>
          <a:p>
            <a:pPr algn="l"/>
            <a:r>
              <a:rPr lang="en-US" dirty="0">
                <a:solidFill>
                  <a:schemeClr val="tx1"/>
                </a:solidFill>
                <a:latin typeface="Arial" panose="020B0604020202020204" pitchFamily="34" charset="0"/>
                <a:cs typeface="Arial" panose="020B0604020202020204" pitchFamily="34" charset="0"/>
              </a:rPr>
              <a:t>Every company shall have a Board of Directors consisting of individuals as directors and shall have—</a:t>
            </a:r>
          </a:p>
          <a:p>
            <a:pPr algn="l"/>
            <a:r>
              <a:rPr lang="en-US" dirty="0">
                <a:solidFill>
                  <a:schemeClr val="tx1"/>
                </a:solidFill>
                <a:latin typeface="Arial" panose="020B0604020202020204" pitchFamily="34" charset="0"/>
                <a:cs typeface="Arial" panose="020B0604020202020204" pitchFamily="34" charset="0"/>
              </a:rPr>
              <a:t>a. a minimum number of three directors in the case of a public company, two directors in the case of a private company, and one director in the case of a One Person Company; and</a:t>
            </a:r>
          </a:p>
          <a:p>
            <a:pPr algn="l"/>
            <a:r>
              <a:rPr lang="en-US" dirty="0">
                <a:solidFill>
                  <a:schemeClr val="tx1"/>
                </a:solidFill>
                <a:latin typeface="Arial" panose="020B0604020202020204" pitchFamily="34" charset="0"/>
                <a:cs typeface="Arial" panose="020B0604020202020204" pitchFamily="34" charset="0"/>
              </a:rPr>
              <a:t>b. a maximum of fifteen directors(public/private/one-person company):</a:t>
            </a:r>
          </a:p>
          <a:p>
            <a:pPr algn="l"/>
            <a:r>
              <a:rPr lang="en-US" dirty="0">
                <a:solidFill>
                  <a:schemeClr val="tx1"/>
                </a:solidFill>
                <a:latin typeface="Arial" panose="020B0604020202020204" pitchFamily="34" charset="0"/>
                <a:cs typeface="Arial" panose="020B0604020202020204" pitchFamily="34" charset="0"/>
              </a:rPr>
              <a:t>Provided that a company may appoint more than fifteen directors after passing a </a:t>
            </a:r>
            <a:r>
              <a:rPr lang="en-US" dirty="0">
                <a:solidFill>
                  <a:schemeClr val="tx1"/>
                </a:solidFill>
                <a:highlight>
                  <a:srgbClr val="FFFF00"/>
                </a:highlight>
                <a:latin typeface="Arial" panose="020B0604020202020204" pitchFamily="34" charset="0"/>
                <a:cs typeface="Arial" panose="020B0604020202020204" pitchFamily="34" charset="0"/>
              </a:rPr>
              <a:t>special resolution:</a:t>
            </a:r>
          </a:p>
        </p:txBody>
      </p:sp>
      <p:pic>
        <p:nvPicPr>
          <p:cNvPr id="4" name="Picture 3">
            <a:extLst>
              <a:ext uri="{FF2B5EF4-FFF2-40B4-BE49-F238E27FC236}">
                <a16:creationId xmlns:a16="http://schemas.microsoft.com/office/drawing/2014/main" id="{E09B817F-0332-4C5A-85E6-44C27048C88A}"/>
              </a:ext>
            </a:extLst>
          </p:cNvPr>
          <p:cNvPicPr>
            <a:picLocks noChangeAspect="1"/>
          </p:cNvPicPr>
          <p:nvPr/>
        </p:nvPicPr>
        <p:blipFill>
          <a:blip r:embed="rId2"/>
          <a:stretch>
            <a:fillRect/>
          </a:stretch>
        </p:blipFill>
        <p:spPr>
          <a:xfrm>
            <a:off x="4554306" y="3816626"/>
            <a:ext cx="3368969" cy="2797804"/>
          </a:xfrm>
          <a:prstGeom prst="rect">
            <a:avLst/>
          </a:prstGeom>
        </p:spPr>
      </p:pic>
      <p:sp>
        <p:nvSpPr>
          <p:cNvPr id="8" name="Slide Number Placeholder 7">
            <a:extLst>
              <a:ext uri="{FF2B5EF4-FFF2-40B4-BE49-F238E27FC236}">
                <a16:creationId xmlns:a16="http://schemas.microsoft.com/office/drawing/2014/main" id="{EA7F7EC8-D2FF-44D7-BE8D-F6CB3EC48C92}"/>
              </a:ext>
            </a:extLst>
          </p:cNvPr>
          <p:cNvSpPr>
            <a:spLocks noGrp="1"/>
          </p:cNvSpPr>
          <p:nvPr>
            <p:ph type="sldNum" sz="quarter" idx="12"/>
          </p:nvPr>
        </p:nvSpPr>
        <p:spPr/>
        <p:txBody>
          <a:bodyPr/>
          <a:lstStyle/>
          <a:p>
            <a:fld id="{A7CD31F4-64FA-4BA0-9498-67783267A8C8}" type="slidenum">
              <a:rPr lang="en-US" sz="3200" smtClean="0"/>
              <a:t>2</a:t>
            </a:fld>
            <a:endParaRPr lang="en-US" sz="3200" dirty="0"/>
          </a:p>
        </p:txBody>
      </p:sp>
    </p:spTree>
    <p:extLst>
      <p:ext uri="{BB962C8B-B14F-4D97-AF65-F5344CB8AC3E}">
        <p14:creationId xmlns:p14="http://schemas.microsoft.com/office/powerpoint/2010/main" val="223604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1">
                <a:shade val="48000"/>
                <a:satMod val="110000"/>
                <a:lumMod val="40000"/>
              </a:schemeClr>
              <a:schemeClr val="bg1">
                <a:tint val="90000"/>
                <a:lumMod val="10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801700" y="2694"/>
            <a:ext cx="9618133" cy="1005018"/>
          </a:xfrm>
        </p:spPr>
        <p:txBody>
          <a:bodyPr vert="horz" lIns="91440" tIns="45720" rIns="91440" bIns="45720" rtlCol="0" anchor="ctr">
            <a:normAutofit/>
          </a:bodyPr>
          <a:lstStyle/>
          <a:p>
            <a:pPr algn="just"/>
            <a:r>
              <a:rPr lang="en-US" sz="3600" b="1" dirty="0">
                <a:latin typeface="Angsana New" panose="02020603050405020304" pitchFamily="18" charset="-34"/>
                <a:cs typeface="Angsana New" panose="02020603050405020304" pitchFamily="18" charset="-34"/>
              </a:rPr>
              <a:t>152. Appointment of directors.</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309489" y="1007713"/>
            <a:ext cx="9618133" cy="5033649"/>
          </a:xfrm>
        </p:spPr>
        <p:txBody>
          <a:bodyPr vert="horz" lIns="91440" tIns="45720" rIns="91440" bIns="45720" rtlCol="0" anchor="ctr">
            <a:noAutofit/>
          </a:bodyPr>
          <a:lstStyle/>
          <a:p>
            <a:pPr algn="just">
              <a:lnSpc>
                <a:spcPct val="110000"/>
              </a:lnSpc>
            </a:pPr>
            <a:r>
              <a:rPr lang="en-US" dirty="0">
                <a:solidFill>
                  <a:schemeClr val="tx1"/>
                </a:solidFill>
                <a:latin typeface="Arial" panose="020B0604020202020204" pitchFamily="34" charset="0"/>
                <a:cs typeface="Arial" panose="020B0604020202020204" pitchFamily="34" charset="0"/>
              </a:rPr>
              <a:t>1. Where no provision is made in the articles of a company for the appointment of the first director, the subscribers to the memorandum who are individuals shall be deemed to be the first directors of the company until the directors are duly appointed and in case of a One Person Company an individual being member shall be deemed to be its first director until the director or directors are duly appointed by the member in accordance with the provisions of this section.</a:t>
            </a:r>
          </a:p>
          <a:p>
            <a:pPr algn="just">
              <a:lnSpc>
                <a:spcPct val="110000"/>
              </a:lnSpc>
            </a:pPr>
            <a:r>
              <a:rPr lang="en-US" dirty="0">
                <a:solidFill>
                  <a:schemeClr val="tx1"/>
                </a:solidFill>
                <a:latin typeface="Arial" panose="020B0604020202020204" pitchFamily="34" charset="0"/>
                <a:cs typeface="Arial" panose="020B0604020202020204" pitchFamily="34" charset="0"/>
              </a:rPr>
              <a:t>2. Save as otherwise expressly provided in this Act, every director shall be appointed by the company in general meeting.</a:t>
            </a:r>
          </a:p>
          <a:p>
            <a:pPr algn="just">
              <a:lnSpc>
                <a:spcPct val="110000"/>
              </a:lnSpc>
            </a:pPr>
            <a:r>
              <a:rPr lang="en-US" dirty="0">
                <a:solidFill>
                  <a:schemeClr val="tx1"/>
                </a:solidFill>
                <a:latin typeface="Arial" panose="020B0604020202020204" pitchFamily="34" charset="0"/>
                <a:cs typeface="Arial" panose="020B0604020202020204" pitchFamily="34" charset="0"/>
              </a:rPr>
              <a:t>3. No person shall be appointed as a director of a company unless he has been allotted the Director Identification Number under section 154.</a:t>
            </a:r>
          </a:p>
          <a:p>
            <a:pPr algn="just">
              <a:lnSpc>
                <a:spcPct val="110000"/>
              </a:lnSpc>
            </a:pPr>
            <a:r>
              <a:rPr lang="en-US" dirty="0">
                <a:solidFill>
                  <a:schemeClr val="tx1"/>
                </a:solidFill>
                <a:latin typeface="Arial" panose="020B0604020202020204" pitchFamily="34" charset="0"/>
                <a:cs typeface="Arial" panose="020B0604020202020204" pitchFamily="34" charset="0"/>
              </a:rPr>
              <a:t>4. Every person proposed to be appointed as a director by the company in general meeting or otherwise, shall furnish his Director Identification Number and a declaration that he is not disqualified to become a director under this Act.</a:t>
            </a:r>
          </a:p>
          <a:p>
            <a:pPr indent="-228600" algn="l">
              <a:lnSpc>
                <a:spcPct val="110000"/>
              </a:lnSpc>
              <a:buFont typeface="Arial" panose="020B0604020202020204" pitchFamily="34" charset="0"/>
              <a:buChar char="•"/>
            </a:pPr>
            <a:endParaRPr lang="en-US" sz="1600" b="1" dirty="0">
              <a:solidFill>
                <a:schemeClr val="tx1">
                  <a:lumMod val="85000"/>
                  <a:lumOff val="15000"/>
                </a:schemeClr>
              </a:solidFill>
              <a:latin typeface="Aharoni" panose="02010803020104030203" pitchFamily="2" charset="-79"/>
              <a:cs typeface="Aharoni" panose="02010803020104030203" pitchFamily="2" charset="-79"/>
            </a:endParaRPr>
          </a:p>
        </p:txBody>
      </p:sp>
      <p:sp>
        <p:nvSpPr>
          <p:cNvPr id="7" name="Slide Number Placeholder 6">
            <a:extLst>
              <a:ext uri="{FF2B5EF4-FFF2-40B4-BE49-F238E27FC236}">
                <a16:creationId xmlns:a16="http://schemas.microsoft.com/office/drawing/2014/main" id="{92F675E8-BF27-465E-B572-1B67E0420D50}"/>
              </a:ext>
            </a:extLst>
          </p:cNvPr>
          <p:cNvSpPr>
            <a:spLocks noGrp="1"/>
          </p:cNvSpPr>
          <p:nvPr>
            <p:ph type="sldNum" sz="quarter" idx="12"/>
          </p:nvPr>
        </p:nvSpPr>
        <p:spPr/>
        <p:txBody>
          <a:bodyPr/>
          <a:lstStyle/>
          <a:p>
            <a:fld id="{A7CD31F4-64FA-4BA0-9498-67783267A8C8}" type="slidenum">
              <a:rPr lang="en-US" sz="3200" smtClean="0"/>
              <a:t>3</a:t>
            </a:fld>
            <a:endParaRPr lang="en-US" sz="3200" dirty="0"/>
          </a:p>
        </p:txBody>
      </p:sp>
    </p:spTree>
    <p:extLst>
      <p:ext uri="{BB962C8B-B14F-4D97-AF65-F5344CB8AC3E}">
        <p14:creationId xmlns:p14="http://schemas.microsoft.com/office/powerpoint/2010/main" val="286324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636104" y="291548"/>
            <a:ext cx="9607826" cy="5932376"/>
          </a:xfrm>
        </p:spPr>
        <p:txBody>
          <a:bodyPr anchor="t">
            <a:normAutofit/>
          </a:bodyPr>
          <a:lstStyle/>
          <a:p>
            <a:r>
              <a:rPr lang="en-US" dirty="0"/>
              <a:t>6.    </a:t>
            </a:r>
          </a:p>
          <a:p>
            <a:pPr algn="just">
              <a:lnSpc>
                <a:spcPct val="110000"/>
              </a:lnSpc>
            </a:pPr>
            <a:r>
              <a:rPr lang="en-US" dirty="0">
                <a:solidFill>
                  <a:schemeClr val="tx1"/>
                </a:solidFill>
                <a:latin typeface="Arial" panose="020B0604020202020204" pitchFamily="34" charset="0"/>
                <a:cs typeface="Arial" panose="020B0604020202020204" pitchFamily="34" charset="0"/>
              </a:rPr>
              <a:t>5. A person appointed as a director shall not act as a director unless he gives his consent to hold the office as director and such consent has been filed with the Registrar within thirty days of his appointment in such manner as may be prescribed:</a:t>
            </a:r>
          </a:p>
          <a:p>
            <a:pPr algn="just"/>
            <a:r>
              <a:rPr lang="en-US" dirty="0">
                <a:solidFill>
                  <a:schemeClr val="tx1"/>
                </a:solidFill>
                <a:latin typeface="Arial" panose="020B0604020202020204" pitchFamily="34" charset="0"/>
                <a:cs typeface="Arial" panose="020B0604020202020204" pitchFamily="34" charset="0"/>
              </a:rPr>
              <a:t>a. Unless the articles provide for the retirement of all directors at every annual general meeting, not less than two-thirds of the total number of directors of a public company shall—</a:t>
            </a:r>
          </a:p>
          <a:p>
            <a:pPr algn="just"/>
            <a:r>
              <a:rPr lang="en-US" dirty="0">
                <a:solidFill>
                  <a:schemeClr val="tx1"/>
                </a:solidFill>
                <a:latin typeface="Arial" panose="020B0604020202020204" pitchFamily="34" charset="0"/>
                <a:cs typeface="Arial" panose="020B0604020202020204" pitchFamily="34" charset="0"/>
              </a:rPr>
              <a:t>        i. be persons whose period of office is liable to determination by retirement of directors by rotation; and</a:t>
            </a:r>
          </a:p>
          <a:p>
            <a:pPr algn="just"/>
            <a:r>
              <a:rPr lang="en-US" dirty="0">
                <a:solidFill>
                  <a:schemeClr val="tx1"/>
                </a:solidFill>
                <a:latin typeface="Arial" panose="020B0604020202020204" pitchFamily="34" charset="0"/>
                <a:cs typeface="Arial" panose="020B0604020202020204" pitchFamily="34" charset="0"/>
              </a:rPr>
              <a:t>       ii. save as otherwise expressly provided in this Act, be appointed by the company in general meeting.</a:t>
            </a:r>
          </a:p>
          <a:p>
            <a:pPr algn="just"/>
            <a:r>
              <a:rPr lang="en-US" dirty="0">
                <a:solidFill>
                  <a:schemeClr val="tx1"/>
                </a:solidFill>
                <a:latin typeface="Arial" panose="020B0604020202020204" pitchFamily="34" charset="0"/>
                <a:cs typeface="Arial" panose="020B0604020202020204" pitchFamily="34" charset="0"/>
              </a:rPr>
              <a:t>b. The remaining directors in the case of any such company shall, in default of, and subject to any regulations in the articles of the company, also be appointed by the company in general meeting.</a:t>
            </a:r>
          </a:p>
          <a:p>
            <a:endParaRPr lang="en-US" sz="3600" dirty="0"/>
          </a:p>
        </p:txBody>
      </p:sp>
      <p:sp>
        <p:nvSpPr>
          <p:cNvPr id="6" name="Slide Number Placeholder 5">
            <a:extLst>
              <a:ext uri="{FF2B5EF4-FFF2-40B4-BE49-F238E27FC236}">
                <a16:creationId xmlns:a16="http://schemas.microsoft.com/office/drawing/2014/main" id="{A1C0E3EC-730D-4429-8F1F-EA0103E14E3C}"/>
              </a:ext>
            </a:extLst>
          </p:cNvPr>
          <p:cNvSpPr>
            <a:spLocks noGrp="1"/>
          </p:cNvSpPr>
          <p:nvPr>
            <p:ph type="sldNum" sz="quarter" idx="12"/>
          </p:nvPr>
        </p:nvSpPr>
        <p:spPr/>
        <p:txBody>
          <a:bodyPr/>
          <a:lstStyle/>
          <a:p>
            <a:fld id="{A7CD31F4-64FA-4BA0-9498-67783267A8C8}" type="slidenum">
              <a:rPr lang="en-US" sz="3200" smtClean="0"/>
              <a:t>4</a:t>
            </a:fld>
            <a:endParaRPr lang="en-US" sz="3200" dirty="0"/>
          </a:p>
        </p:txBody>
      </p:sp>
    </p:spTree>
    <p:extLst>
      <p:ext uri="{BB962C8B-B14F-4D97-AF65-F5344CB8AC3E}">
        <p14:creationId xmlns:p14="http://schemas.microsoft.com/office/powerpoint/2010/main" val="132279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503583" y="451513"/>
            <a:ext cx="10601739" cy="6096000"/>
          </a:xfrm>
        </p:spPr>
        <p:txBody>
          <a:bodyPr anchor="t">
            <a:noAutofit/>
          </a:bodyPr>
          <a:lstStyle/>
          <a:p>
            <a:r>
              <a:rPr lang="en-US" dirty="0"/>
              <a:t>7.    </a:t>
            </a:r>
          </a:p>
          <a:p>
            <a:pPr algn="just"/>
            <a:r>
              <a:rPr lang="en-US" dirty="0">
                <a:solidFill>
                  <a:schemeClr val="tx1"/>
                </a:solidFill>
                <a:latin typeface="Arial" panose="020B0604020202020204" pitchFamily="34" charset="0"/>
                <a:cs typeface="Arial" panose="020B0604020202020204" pitchFamily="34" charset="0"/>
              </a:rPr>
              <a:t>c. At the first annual general meeting of a </a:t>
            </a:r>
            <a:r>
              <a:rPr lang="en-US" dirty="0">
                <a:solidFill>
                  <a:schemeClr val="tx1"/>
                </a:solidFill>
                <a:highlight>
                  <a:srgbClr val="FFFF00"/>
                </a:highlight>
                <a:latin typeface="Arial" panose="020B0604020202020204" pitchFamily="34" charset="0"/>
                <a:cs typeface="Arial" panose="020B0604020202020204" pitchFamily="34" charset="0"/>
              </a:rPr>
              <a:t>public company </a:t>
            </a:r>
            <a:r>
              <a:rPr lang="en-US" dirty="0">
                <a:solidFill>
                  <a:schemeClr val="tx1"/>
                </a:solidFill>
                <a:latin typeface="Arial" panose="020B0604020202020204" pitchFamily="34" charset="0"/>
                <a:cs typeface="Arial" panose="020B0604020202020204" pitchFamily="34" charset="0"/>
              </a:rPr>
              <a:t>held next after the date of the general meeting at which the first directors are appointed in accordance with clauses (a) and (b) and at every subsequent annual general meeting, </a:t>
            </a:r>
            <a:r>
              <a:rPr lang="en-US" dirty="0">
                <a:solidFill>
                  <a:schemeClr val="tx1"/>
                </a:solidFill>
                <a:highlight>
                  <a:srgbClr val="FFFF00"/>
                </a:highlight>
                <a:latin typeface="Arial" panose="020B0604020202020204" pitchFamily="34" charset="0"/>
                <a:cs typeface="Arial" panose="020B0604020202020204" pitchFamily="34" charset="0"/>
              </a:rPr>
              <a:t>one-third of such of the directors </a:t>
            </a:r>
            <a:r>
              <a:rPr lang="en-US" dirty="0">
                <a:solidFill>
                  <a:schemeClr val="tx1"/>
                </a:solidFill>
                <a:latin typeface="Arial" panose="020B0604020202020204" pitchFamily="34" charset="0"/>
                <a:cs typeface="Arial" panose="020B0604020202020204" pitchFamily="34" charset="0"/>
              </a:rPr>
              <a:t>for the time being as are liable to retire by rotation, or if their number is neither three nor a multiple of three, then, the number nearest to one-third, shall retire from office.</a:t>
            </a:r>
          </a:p>
          <a:p>
            <a:pPr algn="just"/>
            <a:r>
              <a:rPr lang="en-US" dirty="0">
                <a:solidFill>
                  <a:schemeClr val="tx1"/>
                </a:solidFill>
                <a:latin typeface="Arial" panose="020B0604020202020204" pitchFamily="34" charset="0"/>
                <a:cs typeface="Arial" panose="020B0604020202020204" pitchFamily="34" charset="0"/>
              </a:rPr>
              <a:t>d. The directors to retire by rotation at every annual general meeting shall be those who have been longest in office since their last appointment, but as between persons who became directors on the same day, those who are to retire shall, in default of and subject to any agreement among themselves, be determined by lot.</a:t>
            </a:r>
          </a:p>
          <a:p>
            <a:pPr algn="just"/>
            <a:r>
              <a:rPr lang="en-US" dirty="0">
                <a:solidFill>
                  <a:schemeClr val="tx1"/>
                </a:solidFill>
                <a:latin typeface="Arial" panose="020B0604020202020204" pitchFamily="34" charset="0"/>
                <a:cs typeface="Arial" panose="020B0604020202020204" pitchFamily="34" charset="0"/>
              </a:rPr>
              <a:t>e. At the annual general meeting at which a director retires as aforesaid, the company may fill up the vacancy by appointing the retiring director or some other person thereto.</a:t>
            </a:r>
          </a:p>
          <a:p>
            <a:pPr algn="just"/>
            <a:r>
              <a:rPr lang="en-US" dirty="0">
                <a:solidFill>
                  <a:schemeClr val="tx1"/>
                </a:solidFill>
                <a:latin typeface="Arial" panose="020B0604020202020204" pitchFamily="34" charset="0"/>
                <a:cs typeface="Arial" panose="020B0604020202020204" pitchFamily="34" charset="0"/>
              </a:rPr>
              <a:t>Explanation.—For the purposes of this sub-section, “total number of directors” shall not include independent directors, whether appointed under this Act or any other law for the time being in force, on the Board of a company.</a:t>
            </a:r>
          </a:p>
          <a:p>
            <a:pPr algn="just"/>
            <a:r>
              <a:rPr lang="en-US" dirty="0">
                <a:solidFill>
                  <a:schemeClr val="tx1"/>
                </a:solidFill>
                <a:latin typeface="Arial" panose="020B0604020202020204" pitchFamily="34" charset="0"/>
                <a:cs typeface="Arial" panose="020B0604020202020204" pitchFamily="34" charset="0"/>
              </a:rPr>
              <a:t>a. If the vacancy of the retiring director is not so filled-up and the meeting has not expressly resolved not to fill the vacancy, the meeting shall stand adjourned till the same day in the next week, at the same time and place, or if that day is a national holiday, till the next succeeding day which is not a holiday, at the same time and place.</a:t>
            </a:r>
          </a:p>
          <a:p>
            <a:br>
              <a:rPr lang="en-US" dirty="0"/>
            </a:br>
            <a:endParaRPr lang="en-US" dirty="0"/>
          </a:p>
        </p:txBody>
      </p:sp>
      <p:sp>
        <p:nvSpPr>
          <p:cNvPr id="6" name="Slide Number Placeholder 5">
            <a:extLst>
              <a:ext uri="{FF2B5EF4-FFF2-40B4-BE49-F238E27FC236}">
                <a16:creationId xmlns:a16="http://schemas.microsoft.com/office/drawing/2014/main" id="{26E7C99D-AC1C-4753-B8BE-CDFE563C3EB3}"/>
              </a:ext>
            </a:extLst>
          </p:cNvPr>
          <p:cNvSpPr>
            <a:spLocks noGrp="1"/>
          </p:cNvSpPr>
          <p:nvPr>
            <p:ph type="sldNum" sz="quarter" idx="12"/>
          </p:nvPr>
        </p:nvSpPr>
        <p:spPr/>
        <p:txBody>
          <a:bodyPr/>
          <a:lstStyle/>
          <a:p>
            <a:fld id="{A7CD31F4-64FA-4BA0-9498-67783267A8C8}" type="slidenum">
              <a:rPr lang="en-US" sz="3200" smtClean="0"/>
              <a:t>5</a:t>
            </a:fld>
            <a:endParaRPr lang="en-US" sz="3200" dirty="0"/>
          </a:p>
        </p:txBody>
      </p:sp>
    </p:spTree>
    <p:extLst>
      <p:ext uri="{BB962C8B-B14F-4D97-AF65-F5344CB8AC3E}">
        <p14:creationId xmlns:p14="http://schemas.microsoft.com/office/powerpoint/2010/main" val="205299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689113" y="927651"/>
            <a:ext cx="8931966" cy="5526157"/>
          </a:xfrm>
        </p:spPr>
        <p:txBody>
          <a:bodyPr anchor="t">
            <a:normAutofit/>
          </a:bodyPr>
          <a:lstStyle/>
          <a:p>
            <a:pPr algn="just"/>
            <a:r>
              <a:rPr lang="en-US" dirty="0">
                <a:solidFill>
                  <a:schemeClr val="tx1"/>
                </a:solidFill>
                <a:latin typeface="Arial" panose="020B0604020202020204" pitchFamily="34" charset="0"/>
                <a:cs typeface="Arial" panose="020B0604020202020204" pitchFamily="34" charset="0"/>
              </a:rPr>
              <a:t>b. If at the adjourned meeting also, the vacancy of the retiring director is not filled up and that meeting also has not expressly resolved not to fill the vacancy, the retiring director shall be deemed to have been re-appointed at the adjourned meeting, unless—</a:t>
            </a:r>
          </a:p>
          <a:p>
            <a:pPr algn="just"/>
            <a:r>
              <a:rPr lang="en-US" dirty="0">
                <a:solidFill>
                  <a:schemeClr val="tx1"/>
                </a:solidFill>
                <a:latin typeface="Arial" panose="020B0604020202020204" pitchFamily="34" charset="0"/>
                <a:cs typeface="Arial" panose="020B0604020202020204" pitchFamily="34" charset="0"/>
              </a:rPr>
              <a:t>    i. at that meeting or at the previous meeting a resolution for the re-appointment of such director has been put to the meeting and lost;</a:t>
            </a:r>
          </a:p>
          <a:p>
            <a:pPr algn="just"/>
            <a:r>
              <a:rPr lang="en-US" dirty="0">
                <a:solidFill>
                  <a:schemeClr val="tx1"/>
                </a:solidFill>
                <a:latin typeface="Arial" panose="020B0604020202020204" pitchFamily="34" charset="0"/>
                <a:cs typeface="Arial" panose="020B0604020202020204" pitchFamily="34" charset="0"/>
              </a:rPr>
              <a:t>   ii. the retiring director has, by a notice in writing addressed to the company or its Board of directors, expressed his unwillingness to be so re-appointed;</a:t>
            </a:r>
          </a:p>
          <a:p>
            <a:pPr algn="just"/>
            <a:r>
              <a:rPr lang="en-US" dirty="0">
                <a:solidFill>
                  <a:schemeClr val="tx1"/>
                </a:solidFill>
                <a:latin typeface="Arial" panose="020B0604020202020204" pitchFamily="34" charset="0"/>
                <a:cs typeface="Arial" panose="020B0604020202020204" pitchFamily="34" charset="0"/>
              </a:rPr>
              <a:t>    iii. he is not qualified or is disqualified for appointment;</a:t>
            </a:r>
          </a:p>
          <a:p>
            <a:pPr algn="just"/>
            <a:r>
              <a:rPr lang="en-US" dirty="0">
                <a:solidFill>
                  <a:schemeClr val="tx1"/>
                </a:solidFill>
                <a:latin typeface="Arial" panose="020B0604020202020204" pitchFamily="34" charset="0"/>
                <a:cs typeface="Arial" panose="020B0604020202020204" pitchFamily="34" charset="0"/>
              </a:rPr>
              <a:t>   iv. a resolution, whether special or ordinary, is required for his appointment or re-appointment by virtue of any provisions of this Act; or</a:t>
            </a:r>
          </a:p>
          <a:p>
            <a:pPr algn="just"/>
            <a:r>
              <a:rPr lang="en-US" dirty="0">
                <a:solidFill>
                  <a:schemeClr val="tx1"/>
                </a:solidFill>
                <a:latin typeface="Arial" panose="020B0604020202020204" pitchFamily="34" charset="0"/>
                <a:cs typeface="Arial" panose="020B0604020202020204" pitchFamily="34" charset="0"/>
              </a:rPr>
              <a:t>    v. section 162 is applicable to the case.</a:t>
            </a:r>
          </a:p>
          <a:p>
            <a:pPr algn="just"/>
            <a:r>
              <a:rPr lang="en-US" dirty="0">
                <a:solidFill>
                  <a:schemeClr val="tx1"/>
                </a:solidFill>
                <a:latin typeface="Arial" panose="020B0604020202020204" pitchFamily="34" charset="0"/>
                <a:cs typeface="Arial" panose="020B0604020202020204" pitchFamily="34" charset="0"/>
              </a:rPr>
              <a:t>Explanation.—For the purposes of this section and section 160, the expression “retiring director” means a director retiring by rotation.</a:t>
            </a:r>
          </a:p>
          <a:p>
            <a:endParaRPr lang="en-US" dirty="0"/>
          </a:p>
        </p:txBody>
      </p:sp>
      <p:sp>
        <p:nvSpPr>
          <p:cNvPr id="6" name="Slide Number Placeholder 5">
            <a:extLst>
              <a:ext uri="{FF2B5EF4-FFF2-40B4-BE49-F238E27FC236}">
                <a16:creationId xmlns:a16="http://schemas.microsoft.com/office/drawing/2014/main" id="{26E7C99D-AC1C-4753-B8BE-CDFE563C3EB3}"/>
              </a:ext>
            </a:extLst>
          </p:cNvPr>
          <p:cNvSpPr>
            <a:spLocks noGrp="1"/>
          </p:cNvSpPr>
          <p:nvPr>
            <p:ph type="sldNum" sz="quarter" idx="12"/>
          </p:nvPr>
        </p:nvSpPr>
        <p:spPr/>
        <p:txBody>
          <a:bodyPr/>
          <a:lstStyle/>
          <a:p>
            <a:fld id="{A7CD31F4-64FA-4BA0-9498-67783267A8C8}" type="slidenum">
              <a:rPr lang="en-US" sz="3200" smtClean="0"/>
              <a:t>6</a:t>
            </a:fld>
            <a:endParaRPr lang="en-US" sz="3200" dirty="0"/>
          </a:p>
        </p:txBody>
      </p:sp>
    </p:spTree>
    <p:extLst>
      <p:ext uri="{BB962C8B-B14F-4D97-AF65-F5344CB8AC3E}">
        <p14:creationId xmlns:p14="http://schemas.microsoft.com/office/powerpoint/2010/main" val="83942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B5ADC-D1BF-4EF8-8B0C-9CB777004B68}"/>
              </a:ext>
            </a:extLst>
          </p:cNvPr>
          <p:cNvSpPr>
            <a:spLocks noGrp="1"/>
          </p:cNvSpPr>
          <p:nvPr>
            <p:ph type="ctrTitle"/>
          </p:nvPr>
        </p:nvSpPr>
        <p:spPr>
          <a:xfrm>
            <a:off x="781878" y="338469"/>
            <a:ext cx="10958024" cy="647096"/>
          </a:xfrm>
        </p:spPr>
        <p:txBody>
          <a:bodyPr anchor="b">
            <a:noAutofit/>
          </a:bodyPr>
          <a:lstStyle/>
          <a:p>
            <a:pPr algn="just"/>
            <a:r>
              <a:rPr lang="en-US" sz="3600" b="1" dirty="0">
                <a:latin typeface="Angsana New" panose="02020603050405020304" pitchFamily="18" charset="-34"/>
                <a:cs typeface="Angsana New" panose="02020603050405020304" pitchFamily="18" charset="-34"/>
              </a:rPr>
              <a:t>164. Disqualifications for appointment of director</a:t>
            </a:r>
          </a:p>
        </p:txBody>
      </p:sp>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449050" y="1126435"/>
            <a:ext cx="11290851" cy="5115339"/>
          </a:xfrm>
        </p:spPr>
        <p:txBody>
          <a:bodyPr anchor="t">
            <a:normAutofit/>
          </a:bodyPr>
          <a:lstStyle/>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r>
              <a:rPr lang="en-US" dirty="0">
                <a:solidFill>
                  <a:schemeClr val="tx1"/>
                </a:solidFill>
                <a:latin typeface="Arial" panose="020B0604020202020204" pitchFamily="34" charset="0"/>
                <a:cs typeface="Arial" panose="020B0604020202020204" pitchFamily="34" charset="0"/>
              </a:rPr>
              <a:t>1. A person shall not be eligible for appointment as a director of a company, if —</a:t>
            </a:r>
          </a:p>
          <a:p>
            <a:pPr algn="just"/>
            <a:r>
              <a:rPr lang="en-US" dirty="0">
                <a:solidFill>
                  <a:schemeClr val="tx1"/>
                </a:solidFill>
                <a:latin typeface="Arial" panose="020B0604020202020204" pitchFamily="34" charset="0"/>
                <a:cs typeface="Arial" panose="020B0604020202020204" pitchFamily="34" charset="0"/>
              </a:rPr>
              <a:t>  a. he is of unsound mind and stands so declared by a competent court;</a:t>
            </a:r>
          </a:p>
          <a:p>
            <a:pPr algn="just"/>
            <a:r>
              <a:rPr lang="en-US" dirty="0">
                <a:solidFill>
                  <a:schemeClr val="tx1"/>
                </a:solidFill>
                <a:latin typeface="Arial" panose="020B0604020202020204" pitchFamily="34" charset="0"/>
                <a:cs typeface="Arial" panose="020B0604020202020204" pitchFamily="34" charset="0"/>
              </a:rPr>
              <a:t>  b. he is an undischarged insolvent;</a:t>
            </a:r>
          </a:p>
          <a:p>
            <a:pPr algn="just"/>
            <a:r>
              <a:rPr lang="en-US" dirty="0">
                <a:solidFill>
                  <a:schemeClr val="tx1"/>
                </a:solidFill>
                <a:latin typeface="Arial" panose="020B0604020202020204" pitchFamily="34" charset="0"/>
                <a:cs typeface="Arial" panose="020B0604020202020204" pitchFamily="34" charset="0"/>
              </a:rPr>
              <a:t>  c. he has applied to be adjudicated as an insolvent and his application is pending;</a:t>
            </a:r>
          </a:p>
        </p:txBody>
      </p:sp>
      <p:pic>
        <p:nvPicPr>
          <p:cNvPr id="20" name="Picture 10" descr="Disqualification of Directors">
            <a:extLst>
              <a:ext uri="{FF2B5EF4-FFF2-40B4-BE49-F238E27FC236}">
                <a16:creationId xmlns:a16="http://schemas.microsoft.com/office/drawing/2014/main" id="{02B360F9-B168-4150-B952-1547D9CA3A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1644" y="1126435"/>
            <a:ext cx="4514559" cy="2488962"/>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a16="http://schemas.microsoft.com/office/drawing/2014/main" id="{F561246C-BCB2-46D4-8BA7-2A64B6CC7D09}"/>
              </a:ext>
            </a:extLst>
          </p:cNvPr>
          <p:cNvSpPr>
            <a:spLocks noGrp="1"/>
          </p:cNvSpPr>
          <p:nvPr>
            <p:ph type="sldNum" sz="quarter" idx="12"/>
          </p:nvPr>
        </p:nvSpPr>
        <p:spPr/>
        <p:txBody>
          <a:bodyPr/>
          <a:lstStyle/>
          <a:p>
            <a:fld id="{A7CD31F4-64FA-4BA0-9498-67783267A8C8}" type="slidenum">
              <a:rPr lang="en-US" sz="3200" smtClean="0"/>
              <a:t>7</a:t>
            </a:fld>
            <a:endParaRPr lang="en-US" sz="3200" dirty="0"/>
          </a:p>
        </p:txBody>
      </p:sp>
    </p:spTree>
    <p:extLst>
      <p:ext uri="{BB962C8B-B14F-4D97-AF65-F5344CB8AC3E}">
        <p14:creationId xmlns:p14="http://schemas.microsoft.com/office/powerpoint/2010/main" val="131279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596347" y="702365"/>
            <a:ext cx="9647583" cy="5298011"/>
          </a:xfrm>
        </p:spPr>
        <p:txBody>
          <a:bodyPr anchor="t">
            <a:normAutofit/>
          </a:bodyPr>
          <a:lstStyle/>
          <a:p>
            <a:pPr algn="just"/>
            <a:r>
              <a:rPr lang="en-US" dirty="0"/>
              <a:t> </a:t>
            </a:r>
            <a:r>
              <a:rPr lang="en-US" dirty="0">
                <a:solidFill>
                  <a:schemeClr val="tx1"/>
                </a:solidFill>
                <a:latin typeface="Arial" panose="020B0604020202020204" pitchFamily="34" charset="0"/>
                <a:cs typeface="Arial" panose="020B0604020202020204" pitchFamily="34" charset="0"/>
              </a:rPr>
              <a:t>d. he has been convicted by a court of any offence, whether involving moral turpitude or otherwise, and sentenced in respect thereof to imprisonment for not less than six months and a period of five years has not elapsed from the date of expiry of the sentence:</a:t>
            </a:r>
          </a:p>
          <a:p>
            <a:pPr algn="just"/>
            <a:r>
              <a:rPr lang="en-US" dirty="0">
                <a:solidFill>
                  <a:schemeClr val="tx1"/>
                </a:solidFill>
                <a:latin typeface="Arial" panose="020B0604020202020204" pitchFamily="34" charset="0"/>
                <a:cs typeface="Arial" panose="020B0604020202020204" pitchFamily="34" charset="0"/>
              </a:rPr>
              <a:t>Provided that if a person has been convicted of any offence and sentenced in respect thereof to imprisonment for a period of seven years or more, he shall not be eligible to be appointed as a director in any company;</a:t>
            </a:r>
          </a:p>
          <a:p>
            <a:pPr algn="just"/>
            <a:r>
              <a:rPr lang="en-US" dirty="0">
                <a:solidFill>
                  <a:schemeClr val="tx1"/>
                </a:solidFill>
                <a:latin typeface="Arial" panose="020B0604020202020204" pitchFamily="34" charset="0"/>
                <a:cs typeface="Arial" panose="020B0604020202020204" pitchFamily="34" charset="0"/>
              </a:rPr>
              <a:t>  e. an order disqualifying him for appointment as a director has been passed by a court or Tribunal and the order is in force;</a:t>
            </a:r>
          </a:p>
          <a:p>
            <a:pPr algn="just"/>
            <a:r>
              <a:rPr lang="en-US" dirty="0">
                <a:solidFill>
                  <a:schemeClr val="tx1"/>
                </a:solidFill>
                <a:latin typeface="Arial" panose="020B0604020202020204" pitchFamily="34" charset="0"/>
                <a:cs typeface="Arial" panose="020B0604020202020204" pitchFamily="34" charset="0"/>
              </a:rPr>
              <a:t>  f. he has not paid any calls in respect of any shares of the company held by him, whether alone or jointly with others, and six months have elapsed from the last day fixed for the payment of the call;  </a:t>
            </a:r>
          </a:p>
          <a:p>
            <a:pPr algn="just"/>
            <a:r>
              <a:rPr lang="en-US" dirty="0">
                <a:solidFill>
                  <a:schemeClr val="tx1"/>
                </a:solidFill>
                <a:latin typeface="Arial" panose="020B0604020202020204" pitchFamily="34" charset="0"/>
                <a:cs typeface="Arial" panose="020B0604020202020204" pitchFamily="34" charset="0"/>
              </a:rPr>
              <a:t>g. he has been convicted of the offence dealing with related party transactions under section 188 at any time during the last preceding five years; or</a:t>
            </a:r>
          </a:p>
          <a:p>
            <a:pPr algn="just"/>
            <a:r>
              <a:rPr lang="en-US" dirty="0">
                <a:solidFill>
                  <a:schemeClr val="tx1"/>
                </a:solidFill>
                <a:latin typeface="Arial" panose="020B0604020202020204" pitchFamily="34" charset="0"/>
                <a:cs typeface="Arial" panose="020B0604020202020204" pitchFamily="34" charset="0"/>
              </a:rPr>
              <a:t>  h. he has not complied with sub-section (3) of section 152.[DIN shall be allotted to him or any other number as may be prescribed]</a:t>
            </a:r>
          </a:p>
          <a:p>
            <a:pPr algn="just"/>
            <a:endParaRPr lang="en-US" dirty="0"/>
          </a:p>
        </p:txBody>
      </p:sp>
      <p:sp>
        <p:nvSpPr>
          <p:cNvPr id="7" name="Slide Number Placeholder 6">
            <a:extLst>
              <a:ext uri="{FF2B5EF4-FFF2-40B4-BE49-F238E27FC236}">
                <a16:creationId xmlns:a16="http://schemas.microsoft.com/office/drawing/2014/main" id="{E533B895-9A54-44D2-BE1E-DB4F310F79F1}"/>
              </a:ext>
            </a:extLst>
          </p:cNvPr>
          <p:cNvSpPr>
            <a:spLocks noGrp="1"/>
          </p:cNvSpPr>
          <p:nvPr>
            <p:ph type="sldNum" sz="quarter" idx="12"/>
          </p:nvPr>
        </p:nvSpPr>
        <p:spPr/>
        <p:txBody>
          <a:bodyPr/>
          <a:lstStyle/>
          <a:p>
            <a:fld id="{A7CD31F4-64FA-4BA0-9498-67783267A8C8}" type="slidenum">
              <a:rPr lang="en-US" sz="3200" smtClean="0"/>
              <a:t>8</a:t>
            </a:fld>
            <a:endParaRPr lang="en-US" sz="3200" dirty="0"/>
          </a:p>
        </p:txBody>
      </p:sp>
    </p:spTree>
    <p:extLst>
      <p:ext uri="{BB962C8B-B14F-4D97-AF65-F5344CB8AC3E}">
        <p14:creationId xmlns:p14="http://schemas.microsoft.com/office/powerpoint/2010/main" val="133051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BD2D4A-863B-410D-964F-E0295667BA50}"/>
              </a:ext>
            </a:extLst>
          </p:cNvPr>
          <p:cNvSpPr>
            <a:spLocks noGrp="1"/>
          </p:cNvSpPr>
          <p:nvPr>
            <p:ph type="subTitle" idx="1"/>
          </p:nvPr>
        </p:nvSpPr>
        <p:spPr>
          <a:xfrm>
            <a:off x="556591" y="1126435"/>
            <a:ext cx="9395792" cy="4873941"/>
          </a:xfrm>
        </p:spPr>
        <p:txBody>
          <a:bodyPr anchor="t">
            <a:normAutofit/>
          </a:bodyPr>
          <a:lstStyle/>
          <a:p>
            <a:pPr algn="just"/>
            <a:r>
              <a:rPr lang="en-US" dirty="0">
                <a:solidFill>
                  <a:schemeClr val="tx1"/>
                </a:solidFill>
                <a:latin typeface="Arial" panose="020B0604020202020204" pitchFamily="34" charset="0"/>
                <a:cs typeface="Arial" panose="020B0604020202020204" pitchFamily="34" charset="0"/>
              </a:rPr>
              <a:t>2. No person who is or has been a director of a company which—</a:t>
            </a:r>
          </a:p>
          <a:p>
            <a:pPr algn="just"/>
            <a:r>
              <a:rPr lang="en-US" dirty="0">
                <a:solidFill>
                  <a:schemeClr val="tx1"/>
                </a:solidFill>
                <a:latin typeface="Arial" panose="020B0604020202020204" pitchFamily="34" charset="0"/>
                <a:cs typeface="Arial" panose="020B0604020202020204" pitchFamily="34" charset="0"/>
              </a:rPr>
              <a:t>  a. has not filed financial statements or annual returns for any continuous period of three financial years; or</a:t>
            </a:r>
          </a:p>
          <a:p>
            <a:pPr algn="just"/>
            <a:r>
              <a:rPr lang="en-US" dirty="0">
                <a:solidFill>
                  <a:schemeClr val="tx1"/>
                </a:solidFill>
                <a:latin typeface="Arial" panose="020B0604020202020204" pitchFamily="34" charset="0"/>
                <a:cs typeface="Arial" panose="020B0604020202020204" pitchFamily="34" charset="0"/>
              </a:rPr>
              <a:t>  b. has failed to repay the deposits accepted by it or pay interest thereon or to redeem any debentures on the due date or pay interest due thereon or pay any dividend declared and such failure to pay or redeem continues for one year or more, </a:t>
            </a:r>
          </a:p>
          <a:p>
            <a:pPr algn="just"/>
            <a:r>
              <a:rPr lang="en-US" dirty="0">
                <a:solidFill>
                  <a:schemeClr val="tx1"/>
                </a:solidFill>
                <a:latin typeface="Arial" panose="020B0604020202020204" pitchFamily="34" charset="0"/>
                <a:cs typeface="Arial" panose="020B0604020202020204" pitchFamily="34" charset="0"/>
              </a:rPr>
              <a:t>shall be eligible to be re-appointed as a director of that company or appointed in other company for a period of five years from the date on which the said company fails to do so.(see example in next page)</a:t>
            </a:r>
          </a:p>
          <a:p>
            <a:pPr algn="just"/>
            <a:r>
              <a:rPr lang="en-US" dirty="0">
                <a:solidFill>
                  <a:schemeClr val="tx1"/>
                </a:solidFill>
                <a:latin typeface="Arial" panose="020B0604020202020204" pitchFamily="34" charset="0"/>
                <a:cs typeface="Arial" panose="020B0604020202020204" pitchFamily="34" charset="0"/>
              </a:rPr>
              <a:t>3. A private company may by its articles provide for any disqualifications for appointment as a director in addition to those specified in sub-sections (1) and (2)[but can not reduce]:</a:t>
            </a:r>
          </a:p>
        </p:txBody>
      </p:sp>
      <p:sp>
        <p:nvSpPr>
          <p:cNvPr id="6" name="Slide Number Placeholder 5">
            <a:extLst>
              <a:ext uri="{FF2B5EF4-FFF2-40B4-BE49-F238E27FC236}">
                <a16:creationId xmlns:a16="http://schemas.microsoft.com/office/drawing/2014/main" id="{4085C9E9-BDA1-4F94-9A0E-6D5A2E67AF60}"/>
              </a:ext>
            </a:extLst>
          </p:cNvPr>
          <p:cNvSpPr>
            <a:spLocks noGrp="1"/>
          </p:cNvSpPr>
          <p:nvPr>
            <p:ph type="sldNum" sz="quarter" idx="12"/>
          </p:nvPr>
        </p:nvSpPr>
        <p:spPr/>
        <p:txBody>
          <a:bodyPr/>
          <a:lstStyle/>
          <a:p>
            <a:fld id="{A7CD31F4-64FA-4BA0-9498-67783267A8C8}" type="slidenum">
              <a:rPr lang="en-US" sz="3200" smtClean="0"/>
              <a:t>9</a:t>
            </a:fld>
            <a:endParaRPr lang="en-US" sz="3200" dirty="0"/>
          </a:p>
        </p:txBody>
      </p:sp>
    </p:spTree>
    <p:extLst>
      <p:ext uri="{BB962C8B-B14F-4D97-AF65-F5344CB8AC3E}">
        <p14:creationId xmlns:p14="http://schemas.microsoft.com/office/powerpoint/2010/main" val="4382002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2832</Words>
  <Application>Microsoft Office PowerPoint</Application>
  <PresentationFormat>Widescreen</PresentationFormat>
  <Paragraphs>112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Aharoni</vt:lpstr>
      <vt:lpstr>Angsana New</vt:lpstr>
      <vt:lpstr>Arial</vt:lpstr>
      <vt:lpstr>Calibri</vt:lpstr>
      <vt:lpstr>Trebuchet MS</vt:lpstr>
      <vt:lpstr>Wingdings 3</vt:lpstr>
      <vt:lpstr>Facet</vt:lpstr>
      <vt:lpstr>Chapter XI of Companies Act, 2013 “Appointment and Qualification of Director”</vt:lpstr>
      <vt:lpstr>149. Company to have Board of Directors</vt:lpstr>
      <vt:lpstr>152. Appointment of directors.</vt:lpstr>
      <vt:lpstr>PowerPoint Presentation</vt:lpstr>
      <vt:lpstr>PowerPoint Presentation</vt:lpstr>
      <vt:lpstr>PowerPoint Presentation</vt:lpstr>
      <vt:lpstr>164. Disqualifications for appointment of director</vt:lpstr>
      <vt:lpstr>PowerPoint Presentation</vt:lpstr>
      <vt:lpstr>PowerPoint Presentation</vt:lpstr>
      <vt:lpstr>Example to understand</vt:lpstr>
      <vt:lpstr>165. Number of directorships</vt:lpstr>
      <vt:lpstr>167. Vacation of office of Director</vt:lpstr>
      <vt:lpstr>Example to understand 167(1)</vt:lpstr>
      <vt:lpstr>168. Resignation of director</vt:lpstr>
      <vt:lpstr>169. Removal of directors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XI of Companies Act, 2013 “Appointment and Qualification of Director”</dc:title>
  <dc:creator>PAMS</dc:creator>
  <cp:lastModifiedBy>PAMS</cp:lastModifiedBy>
  <cp:revision>42</cp:revision>
  <dcterms:created xsi:type="dcterms:W3CDTF">2020-05-25T09:34:55Z</dcterms:created>
  <dcterms:modified xsi:type="dcterms:W3CDTF">2020-05-26T15:29:48Z</dcterms:modified>
</cp:coreProperties>
</file>